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handoutMasterIdLst>
    <p:handoutMasterId r:id="rId44"/>
  </p:handoutMasterIdLst>
  <p:sldIdLst>
    <p:sldId id="359" r:id="rId2"/>
    <p:sldId id="491" r:id="rId3"/>
    <p:sldId id="492" r:id="rId4"/>
    <p:sldId id="486" r:id="rId5"/>
    <p:sldId id="487" r:id="rId6"/>
    <p:sldId id="363" r:id="rId7"/>
    <p:sldId id="482" r:id="rId8"/>
    <p:sldId id="493" r:id="rId9"/>
    <p:sldId id="515" r:id="rId10"/>
    <p:sldId id="495" r:id="rId11"/>
    <p:sldId id="498" r:id="rId12"/>
    <p:sldId id="501" r:id="rId13"/>
    <p:sldId id="503" r:id="rId14"/>
    <p:sldId id="425" r:id="rId15"/>
    <p:sldId id="368" r:id="rId16"/>
    <p:sldId id="393" r:id="rId17"/>
    <p:sldId id="411" r:id="rId18"/>
    <p:sldId id="374" r:id="rId19"/>
    <p:sldId id="356" r:id="rId20"/>
    <p:sldId id="377" r:id="rId21"/>
    <p:sldId id="483" r:id="rId22"/>
    <p:sldId id="521" r:id="rId23"/>
    <p:sldId id="516" r:id="rId24"/>
    <p:sldId id="379" r:id="rId25"/>
    <p:sldId id="383" r:id="rId26"/>
    <p:sldId id="423" r:id="rId27"/>
    <p:sldId id="517" r:id="rId28"/>
    <p:sldId id="394" r:id="rId29"/>
    <p:sldId id="378" r:id="rId30"/>
    <p:sldId id="403" r:id="rId31"/>
    <p:sldId id="395" r:id="rId32"/>
    <p:sldId id="396" r:id="rId33"/>
    <p:sldId id="404" r:id="rId34"/>
    <p:sldId id="397" r:id="rId35"/>
    <p:sldId id="399" r:id="rId36"/>
    <p:sldId id="398" r:id="rId37"/>
    <p:sldId id="400" r:id="rId38"/>
    <p:sldId id="388" r:id="rId39"/>
    <p:sldId id="518" r:id="rId40"/>
    <p:sldId id="519" r:id="rId41"/>
    <p:sldId id="520" r:id="rId4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0FF"/>
    <a:srgbClr val="94D3DE"/>
    <a:srgbClr val="FFD6FF"/>
    <a:srgbClr val="FF98FF"/>
    <a:srgbClr val="FFAF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Helle Formatvorlage 3 - Akz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Helle Formatvorlage 3 - Akz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Helle Formatvorlage 3 - Akz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444" autoAdjust="0"/>
    <p:restoredTop sz="69013" autoAdjust="0"/>
  </p:normalViewPr>
  <p:slideViewPr>
    <p:cSldViewPr showGuides="1">
      <p:cViewPr>
        <p:scale>
          <a:sx n="77" d="100"/>
          <a:sy n="77" d="100"/>
        </p:scale>
        <p:origin x="-704" y="152"/>
      </p:cViewPr>
      <p:guideLst>
        <p:guide orient="horz" pos="2160"/>
        <p:guide pos="3840"/>
      </p:guideLst>
    </p:cSldViewPr>
  </p:slideViewPr>
  <p:notesTextViewPr>
    <p:cViewPr>
      <p:scale>
        <a:sx n="1" d="1"/>
        <a:sy n="1" d="1"/>
      </p:scale>
      <p:origin x="0" y="0"/>
    </p:cViewPr>
  </p:notesTextViewPr>
  <p:notesViewPr>
    <p:cSldViewPr showGuides="1">
      <p:cViewPr>
        <p:scale>
          <a:sx n="125" d="100"/>
          <a:sy n="125" d="100"/>
        </p:scale>
        <p:origin x="3184" y="-5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8EFB4DA1-2A27-8657-F75E-5F0583D2AC1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8FB621F3-CC82-D4CF-2D4B-6EEA3055716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A98AAB-0E9A-4482-A79D-090BAD215C3B}" type="datetimeFigureOut">
              <a:rPr lang="de-DE" smtClean="0"/>
              <a:t>23.12.25</a:t>
            </a:fld>
            <a:endParaRPr lang="de-DE"/>
          </a:p>
        </p:txBody>
      </p:sp>
      <p:sp>
        <p:nvSpPr>
          <p:cNvPr id="4" name="Fußzeilenplatzhalter 3">
            <a:extLst>
              <a:ext uri="{FF2B5EF4-FFF2-40B4-BE49-F238E27FC236}">
                <a16:creationId xmlns:a16="http://schemas.microsoft.com/office/drawing/2014/main" id="{448B4C30-7A2A-9295-10EA-C5F5650FC27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E01D804A-AF88-671C-988E-7720616F71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784A4A4-0CCE-43C7-B661-AAB589D35443}" type="slidenum">
              <a:rPr lang="de-DE" smtClean="0"/>
              <a:t>‹Nr.›</a:t>
            </a:fld>
            <a:endParaRPr lang="de-DE"/>
          </a:p>
        </p:txBody>
      </p:sp>
    </p:spTree>
    <p:extLst>
      <p:ext uri="{BB962C8B-B14F-4D97-AF65-F5344CB8AC3E}">
        <p14:creationId xmlns:p14="http://schemas.microsoft.com/office/powerpoint/2010/main" val="389582686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D0F5-4E1C-40F8-8CDE-DF970721EC6D}" type="datetimeFigureOut">
              <a:rPr lang="de-DE" smtClean="0"/>
              <a:t>23.12.25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EEEDFD-5915-4F7B-B712-75E9BB55AD12}" type="slidenum">
              <a:rPr lang="de-DE" smtClean="0"/>
              <a:t>‹Nr.›</a:t>
            </a:fld>
            <a:endParaRPr lang="de-DE"/>
          </a:p>
        </p:txBody>
      </p:sp>
    </p:spTree>
    <p:extLst>
      <p:ext uri="{BB962C8B-B14F-4D97-AF65-F5344CB8AC3E}">
        <p14:creationId xmlns:p14="http://schemas.microsoft.com/office/powerpoint/2010/main" val="1273673389"/>
      </p:ext>
    </p:extLst>
  </p:cSld>
  <p:clrMap bg1="lt1" tx1="dk1" bg2="lt2" tx2="dk2" accent1="accent1" accent2="accent2" accent3="accent3" accent4="accent4" accent5="accent5" accent6="accent6" hlink="hlink" folHlink="folHlink"/>
  <p:notesStyle>
    <a:lvl1pPr marL="0" algn="l" defTabSz="914400" rtl="0" eaLnBrk="1" latinLnBrk="0" hangingPunct="1">
      <a:spcBef>
        <a:spcPts val="600"/>
      </a:spcBef>
      <a:defRPr sz="1200" kern="1200">
        <a:solidFill>
          <a:schemeClr val="tx1"/>
        </a:solidFill>
        <a:latin typeface="+mn-lt"/>
        <a:ea typeface="+mn-ea"/>
        <a:cs typeface="+mn-cs"/>
      </a:defRPr>
    </a:lvl1pPr>
    <a:lvl2pPr marL="266700" indent="-266700" algn="l" defTabSz="914400" rtl="0" eaLnBrk="1" latinLnBrk="0" hangingPunct="1">
      <a:spcBef>
        <a:spcPts val="600"/>
      </a:spcBef>
      <a:buFont typeface="Symbol" panose="05050102010706020507" pitchFamily="18" charset="2"/>
      <a:buChar char="-"/>
      <a:defRPr sz="1200" kern="1200">
        <a:solidFill>
          <a:schemeClr val="tx1"/>
        </a:solidFill>
        <a:latin typeface="+mn-lt"/>
        <a:ea typeface="+mn-ea"/>
        <a:cs typeface="+mn-cs"/>
      </a:defRPr>
    </a:lvl2pPr>
    <a:lvl3pPr marL="449263" indent="-182563" algn="l" defTabSz="914400" rtl="0" eaLnBrk="1" latinLnBrk="0" hangingPunct="1">
      <a:spcBef>
        <a:spcPts val="600"/>
      </a:spcBef>
      <a:buFont typeface="Arial" panose="020B0604020202020204" pitchFamily="34" charset="0"/>
      <a:buChar char="•"/>
      <a:defRPr sz="1200" kern="1200">
        <a:solidFill>
          <a:schemeClr val="tx1"/>
        </a:solidFill>
        <a:latin typeface="+mn-lt"/>
        <a:ea typeface="+mn-ea"/>
        <a:cs typeface="+mn-cs"/>
      </a:defRPr>
    </a:lvl3pPr>
    <a:lvl4pPr marL="625475" indent="-176213" algn="l" defTabSz="914400" rtl="0" eaLnBrk="1" latinLnBrk="0" hangingPunct="1">
      <a:spcBef>
        <a:spcPts val="600"/>
      </a:spcBef>
      <a:buFont typeface="Symbol" panose="05050102010706020507" pitchFamily="18" charset="2"/>
      <a:buChar char="-"/>
      <a:defRPr sz="1200" kern="1200">
        <a:solidFill>
          <a:schemeClr val="tx1"/>
        </a:solidFill>
        <a:latin typeface="+mn-lt"/>
        <a:ea typeface="+mn-ea"/>
        <a:cs typeface="+mn-cs"/>
      </a:defRPr>
    </a:lvl4pPr>
    <a:lvl5pPr marL="808038" indent="-182563" algn="l" defTabSz="914400" rtl="0" eaLnBrk="1" latinLnBrk="0" hangingPunct="1">
      <a:spcBef>
        <a:spcPts val="600"/>
      </a:spcBef>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Das Thema Fitness ist im Lernbereich Typ 2 des </a:t>
            </a:r>
            <a:r>
              <a:rPr lang="de-DE" sz="1200" b="0" i="1" u="none" strike="noStrike" kern="1200" dirty="0">
                <a:solidFill>
                  <a:schemeClr val="tx1"/>
                </a:solidFill>
                <a:effectLst/>
                <a:latin typeface="+mn-lt"/>
                <a:ea typeface="+mn-ea"/>
                <a:cs typeface="+mn-cs"/>
              </a:rPr>
              <a:t>Sächsischen Rahmenlehrplans 2019 für das Gymnasium</a:t>
            </a:r>
            <a:r>
              <a:rPr lang="de-DE" sz="1200" b="0" i="0" u="none" strike="noStrike" kern="1200" dirty="0">
                <a:solidFill>
                  <a:schemeClr val="tx1"/>
                </a:solidFill>
                <a:effectLst/>
                <a:latin typeface="+mn-lt"/>
                <a:ea typeface="+mn-ea"/>
                <a:cs typeface="+mn-cs"/>
              </a:rPr>
              <a:t> verankert und bildet damit eine curriculare Grundlage für die inhaltliche Ausrichtung der Fortbildung. Die Fortbildung leistet zugleich einen Beitrag zur Weiterentwicklung der informatorischen Bildung in Sachsen.</a:t>
            </a:r>
          </a:p>
          <a:p>
            <a:endParaRPr lang="de-DE" sz="1200" b="0" i="0" u="none" strike="noStrike" kern="1200" dirty="0">
              <a:solidFill>
                <a:schemeClr val="tx1"/>
              </a:solidFill>
              <a:effectLst/>
              <a:latin typeface="+mn-lt"/>
              <a:ea typeface="+mn-ea"/>
              <a:cs typeface="+mn-cs"/>
            </a:endParaRPr>
          </a:p>
          <a:p>
            <a:r>
              <a:rPr lang="de-DE" sz="1200" b="0" i="0" u="none" strike="noStrike" kern="1200" dirty="0">
                <a:solidFill>
                  <a:schemeClr val="tx1"/>
                </a:solidFill>
                <a:effectLst/>
                <a:latin typeface="+mn-lt"/>
                <a:ea typeface="+mn-ea"/>
                <a:cs typeface="+mn-cs"/>
              </a:rPr>
              <a:t>Informatische Grundkompetenzen (IGK) ermöglichen Lehrkräften aller Schulformen und Fächer, bestehende und zukünftige digitale Medien gezielt im Unterricht sowie in weiteren schulischen Kontexten einzusetzen. Dazu zählen unter anderem die Erstellung individueller Lernpfade, datenschutzkonforme Kommunikation über Schulgrenzen hinweg sowie der selbstständige Umgang mit auftretenden digitalen Herausforderungen.</a:t>
            </a:r>
          </a:p>
          <a:p>
            <a:r>
              <a:rPr lang="de-DE" sz="1200" b="0" i="0" u="none" strike="noStrike" kern="1200" dirty="0">
                <a:solidFill>
                  <a:schemeClr val="tx1"/>
                </a:solidFill>
                <a:effectLst/>
                <a:latin typeface="+mn-lt"/>
                <a:ea typeface="+mn-ea"/>
                <a:cs typeface="+mn-cs"/>
              </a:rPr>
              <a:t>Im Mittelpunkt der Fortbildung steht YouTube als Lerngegenstand und Lernmedium im Sportunterricht</a:t>
            </a:r>
          </a:p>
          <a:p>
            <a:endParaRPr lang="de-DE" sz="1200" b="0" i="0" u="none" strike="noStrike" kern="1200" dirty="0">
              <a:solidFill>
                <a:schemeClr val="tx1"/>
              </a:solidFill>
              <a:effectLst/>
              <a:latin typeface="+mn-lt"/>
              <a:ea typeface="+mn-ea"/>
              <a:cs typeface="+mn-cs"/>
            </a:endParaRPr>
          </a:p>
          <a:p>
            <a:r>
              <a:rPr lang="de-DE" sz="1200" b="0" i="0" u="none" strike="noStrike" kern="1200" dirty="0">
                <a:solidFill>
                  <a:schemeClr val="tx1"/>
                </a:solidFill>
                <a:effectLst/>
                <a:latin typeface="+mn-lt"/>
                <a:ea typeface="+mn-ea"/>
                <a:cs typeface="+mn-cs"/>
              </a:rPr>
              <a:t>Ziel ist es, YouTube-Videos gezielt zur Vermittlung eines Lerngegenstandes einzusetzen. In einem ersten Austauschformat werden hierfür strukturelle Aspekte wie Organisation, Methoden und Rahmenbedingungen thematisiert. In einer anschließenden Praxisphase erproben die Teilnehmenden verschiedene YouTube-Videos und reflektieren deren Potenziale und Herausforderungen für den Sportunterricht.</a:t>
            </a:r>
          </a:p>
          <a:p>
            <a:r>
              <a:rPr lang="de-DE" sz="1200" b="0" i="0" u="none" strike="noStrike" kern="1200" dirty="0">
                <a:solidFill>
                  <a:schemeClr val="tx1"/>
                </a:solidFill>
                <a:effectLst/>
                <a:latin typeface="+mn-lt"/>
                <a:ea typeface="+mn-ea"/>
                <a:cs typeface="+mn-cs"/>
              </a:rPr>
              <a:t>Die Fortbildung unterstützt Lehrkräfte dabei, Lerngegenstände für Schülerinnen und Schüler attraktiv aufzubereiten und gleichzeitig eine kritisch-reflexive Haltung gegenüber digital dargestellten Inhalten zu fördern.</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a:t>
            </a:fld>
            <a:endParaRPr lang="de-DE"/>
          </a:p>
        </p:txBody>
      </p:sp>
    </p:spTree>
    <p:extLst>
      <p:ext uri="{BB962C8B-B14F-4D97-AF65-F5344CB8AC3E}">
        <p14:creationId xmlns:p14="http://schemas.microsoft.com/office/powerpoint/2010/main" val="3158922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de-DE" b="0" i="0" u="none" strike="noStrike" dirty="0">
                <a:solidFill>
                  <a:srgbClr val="262A31"/>
                </a:solidFill>
                <a:effectLst/>
                <a:latin typeface="Roboto" panose="020F0502020204030204" pitchFamily="34" charset="0"/>
                <a:sym typeface="Wingdings" pitchFamily="2" charset="2"/>
              </a:rPr>
              <a:t>Die im folgenden beschriebenen Kompetenzen lassen sich dem digitalen Kompetenzrahmen für die </a:t>
            </a:r>
            <a:r>
              <a:rPr lang="de-DE" b="0" i="0" u="none" strike="noStrike" dirty="0" err="1">
                <a:solidFill>
                  <a:srgbClr val="262A31"/>
                </a:solidFill>
                <a:effectLst/>
                <a:latin typeface="Roboto" panose="020F0502020204030204" pitchFamily="34" charset="0"/>
                <a:sym typeface="Wingdings" pitchFamily="2" charset="2"/>
              </a:rPr>
              <a:t>Lehrer:innenbildung</a:t>
            </a:r>
            <a:r>
              <a:rPr lang="de-DE" b="0" i="0" u="none" strike="noStrike" dirty="0">
                <a:solidFill>
                  <a:srgbClr val="262A31"/>
                </a:solidFill>
                <a:effectLst/>
                <a:latin typeface="Roboto" panose="020F0502020204030204" pitchFamily="34" charset="0"/>
                <a:sym typeface="Wingdings" pitchFamily="2" charset="2"/>
              </a:rPr>
              <a:t> in Sachsen zuordnen, der professionelles Handeln in den schulischen Aufgabenfeldern Unterrichten, Erziehen, Beurteilen und Innovieren beschreibt.</a:t>
            </a:r>
          </a:p>
          <a:p>
            <a:pPr algn="l"/>
            <a:endParaRPr lang="de-DE" b="0" i="0" u="none" strike="noStrike" dirty="0">
              <a:solidFill>
                <a:srgbClr val="262A31"/>
              </a:solidFill>
              <a:effectLst/>
              <a:latin typeface="Roboto" panose="020F0502020204030204" pitchFamily="34" charset="0"/>
              <a:sym typeface="Wingdings" pitchFamily="2" charset="2"/>
            </a:endParaRPr>
          </a:p>
          <a:p>
            <a:pPr algn="l"/>
            <a:r>
              <a:rPr lang="de-DE" b="0" i="0" u="none" strike="noStrike" dirty="0">
                <a:solidFill>
                  <a:srgbClr val="262A31"/>
                </a:solidFill>
                <a:effectLst/>
                <a:latin typeface="Roboto" panose="020F0502020204030204" pitchFamily="34" charset="0"/>
                <a:sym typeface="Wingdings" pitchFamily="2" charset="2"/>
              </a:rPr>
              <a:t>Dieser Kompetenzrahmen wird im Rahmen dieser Fortbildung dargestellt und zu verdeutlichen, dass die Auseinandersetzung mit digitalen Medien und entsprechenden Inhalten curricular verankert ist. Lehrkräfte benötigen diese Kompetenzen, um digitale Medien fachlich einzusetzen und Schülerinnen und Schüler zu einem reflektierten und verantwortungsvollen Medienhandeln zu befähigen. Auch schulische Innovationsprozesse sollen mit entsprechenden Kompetenzen aktiv mitgestaltet werden können. Der Fokus liegt dabei nicht nur auf technischen Fähigkeiten, sondern insbesondere auf pädagogischer, didaktischer und reflexiver Handlungskompetenz im Umgang mit Digitalisierung. </a:t>
            </a:r>
            <a:endParaRPr lang="de-DE" b="0" i="0" u="none" strike="noStrike" dirty="0">
              <a:solidFill>
                <a:srgbClr val="262A31"/>
              </a:solidFill>
              <a:effectLst/>
              <a:latin typeface="Roboto" panose="020F0502020204030204" pitchFamily="34" charset="0"/>
            </a:endParaRPr>
          </a:p>
          <a:p>
            <a:pPr algn="l"/>
            <a:endParaRPr lang="de-DE" b="1" i="0" u="none" strike="noStrike" dirty="0">
              <a:solidFill>
                <a:srgbClr val="262A31"/>
              </a:solidFill>
              <a:effectLst/>
              <a:latin typeface="Roboto" panose="020F0502020204030204" pitchFamily="34" charset="0"/>
            </a:endParaRPr>
          </a:p>
          <a:p>
            <a:pPr algn="l"/>
            <a:r>
              <a:rPr lang="de-DE" b="1" i="0" u="none" strike="noStrike" dirty="0">
                <a:solidFill>
                  <a:srgbClr val="262A31"/>
                </a:solidFill>
                <a:effectLst/>
                <a:latin typeface="Roboto" panose="020F0502020204030204" pitchFamily="34" charset="0"/>
              </a:rPr>
              <a:t>Digitalisierungsbezogene Kompetenzen in den schulischen Aufgabenfeldern </a:t>
            </a:r>
            <a:r>
              <a:rPr lang="de-DE" b="1" i="1" u="none" strike="noStrike" dirty="0">
                <a:solidFill>
                  <a:srgbClr val="262A31"/>
                </a:solidFill>
                <a:effectLst/>
                <a:latin typeface="Roboto" panose="020F0502020204030204" pitchFamily="34" charset="0"/>
              </a:rPr>
              <a:t>Unterrichten</a:t>
            </a:r>
            <a:r>
              <a:rPr lang="de-DE" b="1" i="0" u="none" strike="noStrike" dirty="0">
                <a:solidFill>
                  <a:srgbClr val="262A31"/>
                </a:solidFill>
                <a:effectLst/>
                <a:latin typeface="Roboto" panose="020F0502020204030204" pitchFamily="34" charset="0"/>
              </a:rPr>
              <a:t>, </a:t>
            </a:r>
            <a:r>
              <a:rPr lang="de-DE" b="1" i="1" u="none" strike="noStrike" dirty="0">
                <a:solidFill>
                  <a:srgbClr val="262A31"/>
                </a:solidFill>
                <a:effectLst/>
                <a:latin typeface="Roboto" panose="020F0502020204030204" pitchFamily="34" charset="0"/>
              </a:rPr>
              <a:t>Erziehen</a:t>
            </a:r>
            <a:r>
              <a:rPr lang="de-DE" b="1" i="0" u="none" strike="noStrike" dirty="0">
                <a:solidFill>
                  <a:srgbClr val="262A31"/>
                </a:solidFill>
                <a:effectLst/>
                <a:latin typeface="Roboto" panose="020F0502020204030204" pitchFamily="34" charset="0"/>
              </a:rPr>
              <a:t>, </a:t>
            </a:r>
            <a:r>
              <a:rPr lang="de-DE" b="1" i="1" u="none" strike="noStrike" dirty="0">
                <a:solidFill>
                  <a:srgbClr val="262A31"/>
                </a:solidFill>
                <a:effectLst/>
                <a:latin typeface="Roboto" panose="020F0502020204030204" pitchFamily="34" charset="0"/>
              </a:rPr>
              <a:t>Beurteilen</a:t>
            </a:r>
            <a:r>
              <a:rPr lang="de-DE" b="1" i="0" u="none" strike="noStrike" dirty="0">
                <a:solidFill>
                  <a:srgbClr val="262A31"/>
                </a:solidFill>
                <a:effectLst/>
                <a:latin typeface="Roboto" panose="020F0502020204030204" pitchFamily="34" charset="0"/>
              </a:rPr>
              <a:t> und </a:t>
            </a:r>
            <a:r>
              <a:rPr lang="de-DE" b="1" i="1" u="none" strike="noStrike" dirty="0">
                <a:solidFill>
                  <a:srgbClr val="262A31"/>
                </a:solidFill>
                <a:effectLst/>
                <a:latin typeface="Roboto" panose="020F0502020204030204" pitchFamily="34" charset="0"/>
              </a:rPr>
              <a:t>Innovieren</a:t>
            </a:r>
            <a:endParaRPr lang="de-DE" b="1" i="0" u="none" strike="noStrike" dirty="0">
              <a:solidFill>
                <a:srgbClr val="262A31"/>
              </a:solidFill>
              <a:effectLst/>
              <a:latin typeface="Roboto" panose="020F0502020204030204" pitchFamily="34" charset="0"/>
            </a:endParaRPr>
          </a:p>
          <a:p>
            <a:pPr algn="l"/>
            <a:r>
              <a:rPr lang="de-DE" b="0" i="0" u="none" strike="noStrike" dirty="0">
                <a:solidFill>
                  <a:srgbClr val="262A31"/>
                </a:solidFill>
                <a:effectLst/>
                <a:latin typeface="Roboto" panose="02000000000000000000" pitchFamily="2" charset="0"/>
              </a:rPr>
              <a:t>Zu den schulischen Aufgabenfeldern von Lehrkräften gehören das </a:t>
            </a:r>
            <a:r>
              <a:rPr lang="de-DE" b="0" i="1" u="none" strike="noStrike" dirty="0">
                <a:solidFill>
                  <a:srgbClr val="262A31"/>
                </a:solidFill>
                <a:effectLst/>
                <a:latin typeface="Roboto" panose="02000000000000000000" pitchFamily="2" charset="0"/>
              </a:rPr>
              <a:t>Unterrichten</a:t>
            </a:r>
            <a:r>
              <a:rPr lang="de-DE" b="0" i="0" u="none" strike="noStrike" dirty="0">
                <a:solidFill>
                  <a:srgbClr val="262A31"/>
                </a:solidFill>
                <a:effectLst/>
                <a:latin typeface="Roboto" panose="02000000000000000000" pitchFamily="2" charset="0"/>
              </a:rPr>
              <a:t>, </a:t>
            </a:r>
            <a:r>
              <a:rPr lang="de-DE" b="0" i="1" u="none" strike="noStrike" dirty="0">
                <a:solidFill>
                  <a:srgbClr val="262A31"/>
                </a:solidFill>
                <a:effectLst/>
                <a:latin typeface="Roboto" panose="02000000000000000000" pitchFamily="2" charset="0"/>
              </a:rPr>
              <a:t>Erziehen</a:t>
            </a:r>
            <a:r>
              <a:rPr lang="de-DE" b="0" i="0" u="none" strike="noStrike" dirty="0">
                <a:solidFill>
                  <a:srgbClr val="262A31"/>
                </a:solidFill>
                <a:effectLst/>
                <a:latin typeface="Roboto" panose="02000000000000000000" pitchFamily="2" charset="0"/>
              </a:rPr>
              <a:t>, </a:t>
            </a:r>
            <a:r>
              <a:rPr lang="de-DE" b="0" i="1" u="none" strike="noStrike" dirty="0">
                <a:solidFill>
                  <a:srgbClr val="262A31"/>
                </a:solidFill>
                <a:effectLst/>
                <a:latin typeface="Roboto" panose="02000000000000000000" pitchFamily="2" charset="0"/>
              </a:rPr>
              <a:t>Beurteilen</a:t>
            </a:r>
            <a:r>
              <a:rPr lang="de-DE" b="0" i="0" u="none" strike="noStrike" dirty="0">
                <a:solidFill>
                  <a:srgbClr val="262A31"/>
                </a:solidFill>
                <a:effectLst/>
                <a:latin typeface="Roboto" panose="02000000000000000000" pitchFamily="2" charset="0"/>
              </a:rPr>
              <a:t> und </a:t>
            </a:r>
            <a:r>
              <a:rPr lang="de-DE" b="0" i="1" u="none" strike="noStrike" dirty="0">
                <a:solidFill>
                  <a:srgbClr val="262A31"/>
                </a:solidFill>
                <a:effectLst/>
                <a:latin typeface="Roboto" panose="02000000000000000000" pitchFamily="2" charset="0"/>
              </a:rPr>
              <a:t>Innovieren</a:t>
            </a:r>
            <a:r>
              <a:rPr lang="de-DE" b="0" i="0" u="none" strike="noStrike" dirty="0">
                <a:solidFill>
                  <a:srgbClr val="262A31"/>
                </a:solidFill>
                <a:effectLst/>
                <a:latin typeface="Roboto" panose="02000000000000000000" pitchFamily="2" charset="0"/>
              </a:rPr>
              <a:t>. Um in diesen schulischen Aufgabenfeldern professionell zu handeln, benötigen (angehende) Lehrkräfte digitalisierungsbezogene Kompetenzen.</a:t>
            </a:r>
          </a:p>
          <a:p>
            <a:pPr algn="l"/>
            <a:endParaRPr lang="de-DE" b="0" i="0" u="none" strike="noStrike" dirty="0">
              <a:solidFill>
                <a:srgbClr val="262A31"/>
              </a:solidFill>
              <a:effectLst/>
              <a:latin typeface="Roboto" panose="02000000000000000000" pitchFamily="2" charset="0"/>
            </a:endParaRPr>
          </a:p>
          <a:p>
            <a:pPr marL="0" marR="0" lvl="0" indent="0" algn="l" defTabSz="914400" rtl="0" eaLnBrk="1" fontAlgn="auto" latinLnBrk="0" hangingPunct="1">
              <a:lnSpc>
                <a:spcPct val="100000"/>
              </a:lnSpc>
              <a:spcBef>
                <a:spcPts val="600"/>
              </a:spcBef>
              <a:spcAft>
                <a:spcPts val="0"/>
              </a:spcAft>
              <a:buClrTx/>
              <a:buSzTx/>
              <a:buFontTx/>
              <a:buNone/>
              <a:tabLst/>
              <a:defRPr/>
            </a:pPr>
            <a:r>
              <a:rPr lang="de-DE" b="0" i="0" u="none" strike="noStrike" dirty="0">
                <a:solidFill>
                  <a:srgbClr val="262A31"/>
                </a:solidFill>
                <a:effectLst/>
                <a:latin typeface="Roboto" panose="02000000000000000000" pitchFamily="2" charset="0"/>
              </a:rPr>
              <a:t>Unterrichten: </a:t>
            </a:r>
            <a:r>
              <a:rPr lang="de-DE" b="1" i="0" u="none" strike="noStrike" dirty="0">
                <a:solidFill>
                  <a:srgbClr val="262A31"/>
                </a:solidFill>
                <a:effectLst/>
                <a:latin typeface="Roboto" panose="02000000000000000000" pitchFamily="2" charset="0"/>
              </a:rPr>
              <a:t> digitalisierungsbezogene fachwissenschaftliche und fachdidaktische Kompetenzen</a:t>
            </a:r>
          </a:p>
          <a:p>
            <a:pPr algn="l"/>
            <a:r>
              <a:rPr lang="de-DE" b="0" i="0" u="none" strike="noStrike" dirty="0">
                <a:solidFill>
                  <a:srgbClr val="262A31"/>
                </a:solidFill>
                <a:effectLst/>
                <a:latin typeface="Roboto" panose="02000000000000000000" pitchFamily="2" charset="0"/>
              </a:rPr>
              <a:t>= Der Bereich umfasst die vier allgemeineren Kompetenzfelder: </a:t>
            </a:r>
            <a:r>
              <a:rPr lang="de-DE" b="0" i="1" u="none" strike="noStrike" dirty="0">
                <a:solidFill>
                  <a:srgbClr val="262A31"/>
                </a:solidFill>
                <a:effectLst/>
                <a:latin typeface="Roboto" panose="02000000000000000000" pitchFamily="2" charset="0"/>
              </a:rPr>
              <a:t>Dokumentation</a:t>
            </a:r>
            <a:r>
              <a:rPr lang="de-DE" b="0" i="0" u="none" strike="noStrike" dirty="0">
                <a:solidFill>
                  <a:srgbClr val="262A31"/>
                </a:solidFill>
                <a:effectLst/>
                <a:latin typeface="Roboto" panose="02000000000000000000" pitchFamily="2" charset="0"/>
              </a:rPr>
              <a:t>, </a:t>
            </a:r>
            <a:r>
              <a:rPr lang="de-DE" b="0" i="1" u="none" strike="noStrike" dirty="0">
                <a:solidFill>
                  <a:srgbClr val="262A31"/>
                </a:solidFill>
                <a:effectLst/>
                <a:latin typeface="Roboto" panose="02000000000000000000" pitchFamily="2" charset="0"/>
              </a:rPr>
              <a:t>Präsentation</a:t>
            </a:r>
            <a:r>
              <a:rPr lang="de-DE" b="0" i="0" u="none" strike="noStrike" dirty="0">
                <a:solidFill>
                  <a:srgbClr val="262A31"/>
                </a:solidFill>
                <a:effectLst/>
                <a:latin typeface="Roboto" panose="02000000000000000000" pitchFamily="2" charset="0"/>
              </a:rPr>
              <a:t>, </a:t>
            </a:r>
            <a:r>
              <a:rPr lang="de-DE" b="0" i="1" u="none" strike="noStrike" dirty="0">
                <a:solidFill>
                  <a:srgbClr val="262A31"/>
                </a:solidFill>
                <a:effectLst/>
                <a:latin typeface="Roboto" panose="02000000000000000000" pitchFamily="2" charset="0"/>
              </a:rPr>
              <a:t>Kollaboration und Kommunikation</a:t>
            </a:r>
            <a:r>
              <a:rPr lang="de-DE" b="0" i="0" u="none" strike="noStrike" dirty="0">
                <a:solidFill>
                  <a:srgbClr val="262A31"/>
                </a:solidFill>
                <a:effectLst/>
                <a:latin typeface="Roboto" panose="02000000000000000000" pitchFamily="2" charset="0"/>
              </a:rPr>
              <a:t> sowie </a:t>
            </a:r>
            <a:r>
              <a:rPr lang="de-DE" b="0" i="1" u="none" strike="noStrike" dirty="0">
                <a:solidFill>
                  <a:srgbClr val="262A31"/>
                </a:solidFill>
                <a:effectLst/>
                <a:latin typeface="Roboto" panose="02000000000000000000" pitchFamily="2" charset="0"/>
              </a:rPr>
              <a:t>Recherche und Bewertung</a:t>
            </a:r>
            <a:r>
              <a:rPr lang="de-DE" b="0" i="0" u="none" strike="noStrike" dirty="0">
                <a:solidFill>
                  <a:srgbClr val="262A31"/>
                </a:solidFill>
                <a:effectLst/>
                <a:latin typeface="Roboto" panose="02000000000000000000" pitchFamily="2" charset="0"/>
              </a:rPr>
              <a:t>. In ihrer Anwendung beziehen sie sich jeweils auf fachspezifische Inhalte, Methoden und Tools.</a:t>
            </a:r>
          </a:p>
          <a:p>
            <a:pPr algn="l"/>
            <a:endParaRPr lang="de-DE" b="0" i="0" u="none" strike="noStrike" dirty="0">
              <a:solidFill>
                <a:srgbClr val="262A31"/>
              </a:solidFill>
              <a:effectLst/>
              <a:latin typeface="Roboto" panose="02000000000000000000" pitchFamily="2" charset="0"/>
            </a:endParaRPr>
          </a:p>
          <a:p>
            <a:pPr marL="0" marR="0" lvl="0" indent="0" algn="l" defTabSz="914400" rtl="0" eaLnBrk="1" fontAlgn="auto" latinLnBrk="0" hangingPunct="1">
              <a:lnSpc>
                <a:spcPct val="100000"/>
              </a:lnSpc>
              <a:spcBef>
                <a:spcPts val="600"/>
              </a:spcBef>
              <a:spcAft>
                <a:spcPts val="0"/>
              </a:spcAft>
              <a:buClrTx/>
              <a:buSzTx/>
              <a:buFontTx/>
              <a:buNone/>
              <a:tabLst/>
              <a:defRPr/>
            </a:pPr>
            <a:r>
              <a:rPr lang="de-DE" b="0" i="0" u="none" strike="noStrike" dirty="0">
                <a:solidFill>
                  <a:srgbClr val="262A31"/>
                </a:solidFill>
                <a:effectLst/>
                <a:latin typeface="Roboto" panose="02000000000000000000" pitchFamily="2" charset="0"/>
              </a:rPr>
              <a:t>Erziehen: </a:t>
            </a:r>
            <a:r>
              <a:rPr lang="de-DE" b="1" i="0" u="none" strike="noStrike" dirty="0">
                <a:solidFill>
                  <a:srgbClr val="262A31"/>
                </a:solidFill>
                <a:effectLst/>
                <a:latin typeface="Roboto" panose="02000000000000000000" pitchFamily="2" charset="0"/>
              </a:rPr>
              <a:t>digitalisierungsbezogene Kompetenzen zur Förderung von Medienkompetenz und Medienbildung</a:t>
            </a:r>
          </a:p>
          <a:p>
            <a:pPr algn="l"/>
            <a:r>
              <a:rPr lang="de-DE" b="0" i="0" u="none" strike="noStrike" dirty="0">
                <a:solidFill>
                  <a:srgbClr val="262A31"/>
                </a:solidFill>
                <a:effectLst/>
                <a:latin typeface="Roboto" panose="02000000000000000000" pitchFamily="2" charset="0"/>
              </a:rPr>
              <a:t>= umfassende Medienbildung als Teil ihrer Persönlichkeitsbildung.</a:t>
            </a:r>
          </a:p>
          <a:p>
            <a:pPr algn="l"/>
            <a:r>
              <a:rPr lang="de-DE" b="0" i="0" u="none" strike="noStrike" dirty="0">
                <a:solidFill>
                  <a:srgbClr val="262A31"/>
                </a:solidFill>
                <a:effectLst/>
                <a:latin typeface="Roboto" panose="02000000000000000000" pitchFamily="2" charset="0"/>
              </a:rPr>
              <a:t>Um dieses Erziehungsziel zu verfolgen, dürfen </a:t>
            </a:r>
            <a:r>
              <a:rPr lang="de-DE" b="0" i="0" u="none" strike="noStrike" dirty="0" err="1">
                <a:solidFill>
                  <a:srgbClr val="262A31"/>
                </a:solidFill>
                <a:effectLst/>
                <a:latin typeface="Roboto" panose="02000000000000000000" pitchFamily="2" charset="0"/>
              </a:rPr>
              <a:t>Schüler:innen</a:t>
            </a:r>
            <a:r>
              <a:rPr lang="de-DE" b="0" i="0" u="none" strike="noStrike" dirty="0">
                <a:solidFill>
                  <a:srgbClr val="262A31"/>
                </a:solidFill>
                <a:effectLst/>
                <a:latin typeface="Roboto" panose="02000000000000000000" pitchFamily="2" charset="0"/>
              </a:rPr>
              <a:t> nicht vor digitalen Medien bewahrt werden. Stattdessen geht es darum, sichere Räume für selbstbestimmtes Medienhandeln zu schaffen, Analyse- und Urteilsfähigkeiten zu stärken sowie als Vorbild zu fungieren und durch aktive Medienarbeit Teilhabe an der digitalisierten Schule und Gesellschaft zu ermöglichen. Hierfür benötigen (angehende) Lehrkräfte Kompetenzen in den Feldern </a:t>
            </a:r>
            <a:r>
              <a:rPr lang="de-DE" b="0" i="1" u="none" strike="noStrike" dirty="0">
                <a:solidFill>
                  <a:srgbClr val="262A31"/>
                </a:solidFill>
                <a:effectLst/>
                <a:latin typeface="Roboto" panose="02000000000000000000" pitchFamily="2" charset="0"/>
              </a:rPr>
              <a:t>Sicherheit geben</a:t>
            </a:r>
            <a:r>
              <a:rPr lang="de-DE" b="0" i="0" u="none" strike="noStrike" dirty="0">
                <a:solidFill>
                  <a:srgbClr val="262A31"/>
                </a:solidFill>
                <a:effectLst/>
                <a:latin typeface="Roboto" panose="02000000000000000000" pitchFamily="2" charset="0"/>
              </a:rPr>
              <a:t>, </a:t>
            </a:r>
            <a:r>
              <a:rPr lang="de-DE" b="0" i="1" u="none" strike="noStrike" dirty="0">
                <a:solidFill>
                  <a:srgbClr val="262A31"/>
                </a:solidFill>
                <a:effectLst/>
                <a:latin typeface="Roboto" panose="02000000000000000000" pitchFamily="2" charset="0"/>
              </a:rPr>
              <a:t>Orientierung bieten</a:t>
            </a:r>
            <a:r>
              <a:rPr lang="de-DE" b="0" i="0" u="none" strike="noStrike" dirty="0">
                <a:solidFill>
                  <a:srgbClr val="262A31"/>
                </a:solidFill>
                <a:effectLst/>
                <a:latin typeface="Roboto" panose="02000000000000000000" pitchFamily="2" charset="0"/>
              </a:rPr>
              <a:t> und </a:t>
            </a:r>
            <a:r>
              <a:rPr lang="de-DE" b="0" i="1" u="none" strike="noStrike" dirty="0">
                <a:solidFill>
                  <a:srgbClr val="262A31"/>
                </a:solidFill>
                <a:effectLst/>
                <a:latin typeface="Roboto" panose="02000000000000000000" pitchFamily="2" charset="0"/>
              </a:rPr>
              <a:t>Partizipation ermöglichen</a:t>
            </a:r>
            <a:r>
              <a:rPr lang="de-DE" b="0" i="0" u="none" strike="noStrike" dirty="0">
                <a:solidFill>
                  <a:srgbClr val="262A31"/>
                </a:solidFill>
                <a:effectLst/>
                <a:latin typeface="Roboto" panose="02000000000000000000" pitchFamily="2" charset="0"/>
              </a:rPr>
              <a:t>. (Angehende) Lehrkräfte sind dabei gleichzeitig </a:t>
            </a:r>
            <a:r>
              <a:rPr lang="de-DE" b="0" i="0" u="none" strike="noStrike" dirty="0" err="1">
                <a:solidFill>
                  <a:srgbClr val="262A31"/>
                </a:solidFill>
                <a:effectLst/>
                <a:latin typeface="Roboto" panose="02000000000000000000" pitchFamily="2" charset="0"/>
              </a:rPr>
              <a:t>Ansprechpartner:innen</a:t>
            </a:r>
            <a:r>
              <a:rPr lang="de-DE" b="0" i="0" u="none" strike="noStrike" dirty="0">
                <a:solidFill>
                  <a:srgbClr val="262A31"/>
                </a:solidFill>
                <a:effectLst/>
                <a:latin typeface="Roboto" panose="02000000000000000000" pitchFamily="2" charset="0"/>
              </a:rPr>
              <a:t> für medienerzieherische Belange aller schulischen </a:t>
            </a:r>
            <a:r>
              <a:rPr lang="de-DE" b="0" i="0" u="none" strike="noStrike" dirty="0" err="1">
                <a:solidFill>
                  <a:srgbClr val="262A31"/>
                </a:solidFill>
                <a:effectLst/>
                <a:latin typeface="Roboto" panose="02000000000000000000" pitchFamily="2" charset="0"/>
              </a:rPr>
              <a:t>Akteur:innen</a:t>
            </a:r>
            <a:r>
              <a:rPr lang="de-DE" b="0" i="0" u="none" strike="noStrike" dirty="0">
                <a:solidFill>
                  <a:srgbClr val="262A31"/>
                </a:solidFill>
                <a:effectLst/>
                <a:latin typeface="Roboto" panose="02000000000000000000" pitchFamily="2" charset="0"/>
              </a:rPr>
              <a:t>.</a:t>
            </a:r>
          </a:p>
          <a:p>
            <a:pPr algn="l"/>
            <a:endParaRPr lang="de-DE" b="0" i="0" u="none" strike="noStrike" dirty="0">
              <a:solidFill>
                <a:srgbClr val="262A31"/>
              </a:solidFill>
              <a:effectLst/>
              <a:latin typeface="Roboto" panose="02000000000000000000" pitchFamily="2" charset="0"/>
            </a:endParaRPr>
          </a:p>
          <a:p>
            <a:pPr marL="0" marR="0" lvl="0" indent="0" algn="l" defTabSz="914400" rtl="0" eaLnBrk="1" fontAlgn="auto" latinLnBrk="0" hangingPunct="1">
              <a:lnSpc>
                <a:spcPct val="100000"/>
              </a:lnSpc>
              <a:spcBef>
                <a:spcPts val="600"/>
              </a:spcBef>
              <a:spcAft>
                <a:spcPts val="0"/>
              </a:spcAft>
              <a:buClrTx/>
              <a:buSzTx/>
              <a:buFontTx/>
              <a:buNone/>
              <a:tabLst/>
              <a:defRPr/>
            </a:pPr>
            <a:r>
              <a:rPr lang="de-DE" b="0" i="0" u="none" strike="noStrike" dirty="0">
                <a:solidFill>
                  <a:srgbClr val="262A31"/>
                </a:solidFill>
                <a:effectLst/>
                <a:latin typeface="Roboto" panose="02000000000000000000" pitchFamily="2" charset="0"/>
              </a:rPr>
              <a:t>Beurteilen: </a:t>
            </a:r>
            <a:r>
              <a:rPr lang="de-DE" b="1" i="0" u="none" strike="noStrike" dirty="0">
                <a:solidFill>
                  <a:srgbClr val="262A31"/>
                </a:solidFill>
                <a:effectLst/>
                <a:latin typeface="Roboto" panose="02000000000000000000" pitchFamily="2" charset="0"/>
              </a:rPr>
              <a:t>digitalisierungsbezogene diagnostische Kompetenzen für einen lernwirksamen Unterricht</a:t>
            </a:r>
          </a:p>
          <a:p>
            <a:pPr algn="l"/>
            <a:r>
              <a:rPr lang="de-DE" b="0" i="0" u="none" strike="noStrike" dirty="0">
                <a:solidFill>
                  <a:srgbClr val="262A31"/>
                </a:solidFill>
                <a:effectLst/>
                <a:latin typeface="Roboto" panose="02000000000000000000" pitchFamily="2" charset="0"/>
              </a:rPr>
              <a:t>= Die Beurteilung von Lernvoraussetzungen, Lernprozessen und Lernergebnissen ist die Grundlage für professionelles Handeln von Lehrkräften. Im Kompetenzbereich </a:t>
            </a:r>
            <a:r>
              <a:rPr lang="de-DE" b="0" i="1" u="none" strike="noStrike" dirty="0">
                <a:solidFill>
                  <a:srgbClr val="262A31"/>
                </a:solidFill>
                <a:effectLst/>
                <a:latin typeface="Roboto" panose="02000000000000000000" pitchFamily="2" charset="0"/>
              </a:rPr>
              <a:t>Beurteilen </a:t>
            </a:r>
            <a:r>
              <a:rPr lang="de-DE" b="0" i="0" u="none" strike="noStrike" dirty="0">
                <a:solidFill>
                  <a:srgbClr val="262A31"/>
                </a:solidFill>
                <a:effectLst/>
                <a:latin typeface="Roboto" panose="02000000000000000000" pitchFamily="2" charset="0"/>
              </a:rPr>
              <a:t>werden diese in drei Kompetenzfeldern systematisiert: </a:t>
            </a:r>
            <a:r>
              <a:rPr lang="de-DE" b="0" i="1" u="none" strike="noStrike" dirty="0">
                <a:solidFill>
                  <a:srgbClr val="262A31"/>
                </a:solidFill>
                <a:effectLst/>
                <a:latin typeface="Roboto" panose="02000000000000000000" pitchFamily="2" charset="0"/>
              </a:rPr>
              <a:t>Lernstand digital erheben</a:t>
            </a:r>
            <a:r>
              <a:rPr lang="de-DE" b="0" i="0" u="none" strike="noStrike" dirty="0">
                <a:solidFill>
                  <a:srgbClr val="262A31"/>
                </a:solidFill>
                <a:effectLst/>
                <a:latin typeface="Roboto" panose="02000000000000000000" pitchFamily="2" charset="0"/>
              </a:rPr>
              <a:t>, </a:t>
            </a:r>
            <a:r>
              <a:rPr lang="de-DE" b="0" i="1" u="none" strike="noStrike" dirty="0">
                <a:solidFill>
                  <a:srgbClr val="262A31"/>
                </a:solidFill>
                <a:effectLst/>
                <a:latin typeface="Roboto" panose="02000000000000000000" pitchFamily="2" charset="0"/>
              </a:rPr>
              <a:t>digital erhobene </a:t>
            </a:r>
            <a:r>
              <a:rPr lang="de-DE" b="0" i="1" u="none" strike="noStrike" dirty="0" err="1">
                <a:solidFill>
                  <a:srgbClr val="262A31"/>
                </a:solidFill>
                <a:effectLst/>
                <a:latin typeface="Roboto" panose="02000000000000000000" pitchFamily="2" charset="0"/>
              </a:rPr>
              <a:t>Lernstandsdaten</a:t>
            </a:r>
            <a:r>
              <a:rPr lang="de-DE" b="0" i="1" u="none" strike="noStrike" dirty="0">
                <a:solidFill>
                  <a:srgbClr val="262A31"/>
                </a:solidFill>
                <a:effectLst/>
                <a:latin typeface="Roboto" panose="02000000000000000000" pitchFamily="2" charset="0"/>
              </a:rPr>
              <a:t> auswerten</a:t>
            </a:r>
            <a:r>
              <a:rPr lang="de-DE" b="0" i="0" u="none" strike="noStrike" dirty="0">
                <a:solidFill>
                  <a:srgbClr val="262A31"/>
                </a:solidFill>
                <a:effectLst/>
                <a:latin typeface="Roboto" panose="02000000000000000000" pitchFamily="2" charset="0"/>
              </a:rPr>
              <a:t> sowie </a:t>
            </a:r>
            <a:r>
              <a:rPr lang="de-DE" b="0" i="1" u="none" strike="noStrike" dirty="0">
                <a:solidFill>
                  <a:srgbClr val="262A31"/>
                </a:solidFill>
                <a:effectLst/>
                <a:latin typeface="Roboto" panose="02000000000000000000" pitchFamily="2" charset="0"/>
              </a:rPr>
              <a:t>Feedback geben und Lehr-Lernprozesse adaptieren</a:t>
            </a:r>
            <a:r>
              <a:rPr lang="de-DE" b="0" i="0" u="none" strike="noStrike" dirty="0">
                <a:solidFill>
                  <a:srgbClr val="262A31"/>
                </a:solidFill>
                <a:effectLst/>
                <a:latin typeface="Roboto" panose="02000000000000000000" pitchFamily="2" charset="0"/>
              </a:rPr>
              <a:t>.</a:t>
            </a:r>
          </a:p>
          <a:p>
            <a:pPr algn="l"/>
            <a:endParaRPr lang="de-DE" b="0" i="0" u="none" strike="noStrike" dirty="0">
              <a:solidFill>
                <a:srgbClr val="262A31"/>
              </a:solidFill>
              <a:effectLst/>
              <a:latin typeface="Roboto" panose="02000000000000000000" pitchFamily="2" charset="0"/>
            </a:endParaRPr>
          </a:p>
          <a:p>
            <a:pPr marL="0" marR="0" lvl="0" indent="0" algn="l" defTabSz="914400" rtl="0" eaLnBrk="1" fontAlgn="auto" latinLnBrk="0" hangingPunct="1">
              <a:lnSpc>
                <a:spcPct val="100000"/>
              </a:lnSpc>
              <a:spcBef>
                <a:spcPts val="600"/>
              </a:spcBef>
              <a:spcAft>
                <a:spcPts val="0"/>
              </a:spcAft>
              <a:buClrTx/>
              <a:buSzTx/>
              <a:buFontTx/>
              <a:buNone/>
              <a:tabLst/>
              <a:defRPr/>
            </a:pPr>
            <a:r>
              <a:rPr lang="de-DE" b="0" i="0" u="none" strike="noStrike" dirty="0">
                <a:solidFill>
                  <a:srgbClr val="262A31"/>
                </a:solidFill>
                <a:effectLst/>
                <a:latin typeface="Roboto" panose="02000000000000000000" pitchFamily="2" charset="0"/>
              </a:rPr>
              <a:t>Innovieren: D</a:t>
            </a:r>
            <a:r>
              <a:rPr lang="de-DE" b="1" i="0" u="none" strike="noStrike" dirty="0">
                <a:solidFill>
                  <a:srgbClr val="262A31"/>
                </a:solidFill>
                <a:effectLst/>
                <a:latin typeface="Roboto" panose="02000000000000000000" pitchFamily="2" charset="0"/>
              </a:rPr>
              <a:t>igitalisierungsbezogene Kompetenzen zur Implementation und Vermittlung von Innovation in der Bildung</a:t>
            </a:r>
            <a:br>
              <a:rPr lang="de-DE" b="1" i="0" u="none" strike="noStrike" dirty="0">
                <a:solidFill>
                  <a:srgbClr val="262A31"/>
                </a:solidFill>
                <a:effectLst/>
                <a:latin typeface="Roboto" panose="02000000000000000000" pitchFamily="2" charset="0"/>
              </a:rPr>
            </a:br>
            <a:r>
              <a:rPr lang="de-DE" b="1" i="0" u="none" strike="noStrike" dirty="0">
                <a:solidFill>
                  <a:srgbClr val="262A31"/>
                </a:solidFill>
                <a:effectLst/>
                <a:latin typeface="Roboto" panose="02000000000000000000" pitchFamily="2" charset="0"/>
              </a:rPr>
              <a:t>= </a:t>
            </a:r>
            <a:r>
              <a:rPr lang="de-DE" b="0" i="0" u="none" strike="noStrike" dirty="0">
                <a:solidFill>
                  <a:srgbClr val="262A31"/>
                </a:solidFill>
                <a:effectLst/>
                <a:latin typeface="Roboto" panose="02000000000000000000" pitchFamily="2" charset="0"/>
              </a:rPr>
              <a:t>Bildungs- und Erziehungsprozesse in hybriden Szenarien können zeitlich und örtlich flexibler, adaptiver und auch inklusiver gestaltet werden. Auf diese Weise lassen sich erweiterte und neue Lerngelegenheiten schaffen. digitalisierungsbezogenen Kompetenzen für Lehrpersonen relevant sind, um Innovationsprozesse im Schulkontext zu implementieren und zu unterstützen</a:t>
            </a:r>
            <a:endParaRPr lang="de-DE" b="1" i="0" u="none" strike="noStrike" dirty="0">
              <a:solidFill>
                <a:srgbClr val="262A31"/>
              </a:solidFill>
              <a:effectLst/>
              <a:latin typeface="Roboto" panose="02000000000000000000" pitchFamily="2" charset="0"/>
            </a:endParaRPr>
          </a:p>
          <a:p>
            <a:pPr algn="l"/>
            <a:endParaRPr lang="de-DE" b="0" i="0" u="none" strike="noStrike" dirty="0">
              <a:solidFill>
                <a:srgbClr val="262A31"/>
              </a:solidFill>
              <a:effectLst/>
              <a:latin typeface="Roboto" panose="02000000000000000000" pitchFamily="2" charset="0"/>
            </a:endParaRP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11</a:t>
            </a:fld>
            <a:endParaRPr lang="de-DE"/>
          </a:p>
        </p:txBody>
      </p:sp>
    </p:spTree>
    <p:extLst>
      <p:ext uri="{BB962C8B-B14F-4D97-AF65-F5344CB8AC3E}">
        <p14:creationId xmlns:p14="http://schemas.microsoft.com/office/powerpoint/2010/main" val="3131120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de-DE" sz="1200" b="0" i="0" u="none" strike="noStrike" kern="1200" dirty="0">
                <a:solidFill>
                  <a:schemeClr val="tx1"/>
                </a:solidFill>
                <a:effectLst/>
                <a:latin typeface="+mn-lt"/>
                <a:ea typeface="+mn-ea"/>
                <a:cs typeface="+mn-cs"/>
              </a:rPr>
              <a:t>Diese Darstellung verdeutlicht, welche Medien in der Lebenswelt von Kindern und Jugendlichen priorisiert werden.</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de-DE" sz="1200" b="0" i="0" u="none" strike="noStrike" kern="1200" dirty="0">
                <a:solidFill>
                  <a:schemeClr val="tx1"/>
                </a:solidFill>
                <a:effectLst/>
                <a:latin typeface="+mn-lt"/>
                <a:ea typeface="+mn-ea"/>
                <a:cs typeface="+mn-cs"/>
              </a:rPr>
              <a:t>Smartphones dominieren klar: 93 % der Jugendlichen nutzen sie täglich. </a:t>
            </a:r>
            <a:r>
              <a:rPr lang="de-DE" sz="1200" b="0" i="0" u="none" strike="noStrike" kern="1200" dirty="0">
                <a:solidFill>
                  <a:schemeClr val="tx1"/>
                </a:solidFill>
                <a:effectLst/>
                <a:latin typeface="+mn-lt"/>
                <a:ea typeface="+mn-ea"/>
                <a:cs typeface="+mn-cs"/>
                <a:sym typeface="Wingdings" pitchFamily="2" charset="2"/>
              </a:rPr>
              <a:t> </a:t>
            </a:r>
            <a:r>
              <a:rPr lang="de-DE" sz="1200" b="0" i="0" u="none" strike="noStrike" kern="1200" dirty="0">
                <a:solidFill>
                  <a:schemeClr val="tx1"/>
                </a:solidFill>
                <a:effectLst/>
                <a:latin typeface="+mn-lt"/>
                <a:ea typeface="+mn-ea"/>
                <a:cs typeface="+mn-cs"/>
              </a:rPr>
              <a:t>Konsequenz: Die digitale Medienwelt ist dauerhaft verfügbar – sie ist kein Zusatz mehr, sondern ein Alltagsmedium</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de-DE" sz="1200" b="0" i="0" u="none" strike="noStrike" kern="1200" dirty="0">
                <a:solidFill>
                  <a:schemeClr val="tx1"/>
                </a:solidFill>
                <a:effectLst/>
                <a:latin typeface="+mn-lt"/>
                <a:ea typeface="+mn-ea"/>
                <a:cs typeface="+mn-cs"/>
              </a:rPr>
              <a:t>Videos im Internet (55 %) als eine zentrale Freizeitaktivität </a:t>
            </a:r>
            <a:r>
              <a:rPr lang="de-DE" sz="1200" b="0" i="0" u="none" strike="noStrike" kern="1200" dirty="0">
                <a:solidFill>
                  <a:schemeClr val="tx1"/>
                </a:solidFill>
                <a:effectLst/>
                <a:latin typeface="+mn-lt"/>
                <a:ea typeface="+mn-ea"/>
                <a:cs typeface="+mn-cs"/>
                <a:sym typeface="Wingdings" pitchFamily="2" charset="2"/>
              </a:rPr>
              <a:t> </a:t>
            </a:r>
            <a:r>
              <a:rPr lang="de-DE" sz="1200" b="0" i="0" u="none" strike="noStrike" kern="1200" dirty="0">
                <a:solidFill>
                  <a:schemeClr val="tx1"/>
                </a:solidFill>
                <a:effectLst/>
                <a:latin typeface="+mn-lt"/>
                <a:ea typeface="+mn-ea"/>
                <a:cs typeface="+mn-cs"/>
              </a:rPr>
              <a:t>oft visuell und körperlich inszeniert (TikTok, Insta-Reels, </a:t>
            </a:r>
            <a:r>
              <a:rPr lang="de-DE" sz="1200" b="0" i="0" u="none" strike="noStrike" kern="1200" dirty="0" err="1">
                <a:solidFill>
                  <a:schemeClr val="tx1"/>
                </a:solidFill>
                <a:effectLst/>
                <a:latin typeface="+mn-lt"/>
                <a:ea typeface="+mn-ea"/>
                <a:cs typeface="+mn-cs"/>
              </a:rPr>
              <a:t>Let's</a:t>
            </a:r>
            <a:r>
              <a:rPr lang="de-DE" sz="1200" b="0" i="0" u="none" strike="noStrike" kern="1200" dirty="0">
                <a:solidFill>
                  <a:schemeClr val="tx1"/>
                </a:solidFill>
                <a:effectLst/>
                <a:latin typeface="+mn-lt"/>
                <a:ea typeface="+mn-ea"/>
                <a:cs typeface="+mn-cs"/>
              </a:rPr>
              <a:t> Plays).</a:t>
            </a:r>
          </a:p>
          <a:p>
            <a:pPr marL="171450" marR="0" lvl="0" indent="-1714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de-DE" b="0" dirty="0"/>
              <a:t>viele Jugendliche nutzen digitale Medien intuitiv und unreflektiert – besonders soziale Netzwerke.</a:t>
            </a:r>
          </a:p>
          <a:p>
            <a:r>
              <a:rPr lang="de-DE" b="0" dirty="0"/>
              <a:t>→ Deshalb ist Medienreflexion im Unterricht entscheidend: z. B. zu Datenschutz, Selbstdarstellung, Vergleichsdruck, Filter vs. Realität.</a:t>
            </a:r>
          </a:p>
          <a:p>
            <a:endParaRPr lang="de-DE" b="0" dirty="0"/>
          </a:p>
          <a:p>
            <a:r>
              <a:rPr lang="de-DE" sz="1200" b="0" i="1" u="none" strike="noStrike" kern="1200" dirty="0">
                <a:solidFill>
                  <a:schemeClr val="tx1"/>
                </a:solidFill>
                <a:effectLst/>
                <a:latin typeface="+mn-lt"/>
                <a:ea typeface="+mn-ea"/>
                <a:cs typeface="+mn-cs"/>
              </a:rPr>
              <a:t>Ist der Medienalltag meiner Schüler</a:t>
            </a:r>
            <a:r>
              <a:rPr lang="de-DE" sz="1200" b="0" i="0" u="none" strike="noStrike" kern="1200" dirty="0">
                <a:solidFill>
                  <a:schemeClr val="tx1"/>
                </a:solidFill>
                <a:effectLst/>
                <a:latin typeface="+mn-lt"/>
                <a:ea typeface="+mn-ea"/>
                <a:cs typeface="+mn-cs"/>
              </a:rPr>
              <a:t>innen im Unterricht sichtbar – oder blenden wir ihn aus?*</a:t>
            </a:r>
            <a:endParaRPr lang="de-DE" dirty="0"/>
          </a:p>
          <a:p>
            <a:pPr marL="171450" marR="0" lvl="0" indent="-171450" algn="l" defTabSz="914400" rtl="0" eaLnBrk="1" fontAlgn="auto" latinLnBrk="0" hangingPunct="1">
              <a:lnSpc>
                <a:spcPct val="100000"/>
              </a:lnSpc>
              <a:spcBef>
                <a:spcPts val="600"/>
              </a:spcBef>
              <a:spcAft>
                <a:spcPts val="0"/>
              </a:spcAft>
              <a:buClrTx/>
              <a:buSzTx/>
              <a:buFontTx/>
              <a:buChar char="-"/>
              <a:tabLst/>
              <a:defRPr/>
            </a:pPr>
            <a:endParaRPr lang="de-DE" sz="1200" b="0" i="0" u="none" strike="no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600"/>
              </a:spcBef>
              <a:spcAft>
                <a:spcPts val="0"/>
              </a:spcAft>
              <a:buClrTx/>
              <a:buSzTx/>
              <a:buFontTx/>
              <a:buChar char="-"/>
              <a:tabLst/>
              <a:defRPr/>
            </a:pPr>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12</a:t>
            </a:fld>
            <a:endParaRPr lang="de-DE"/>
          </a:p>
        </p:txBody>
      </p:sp>
    </p:spTree>
    <p:extLst>
      <p:ext uri="{BB962C8B-B14F-4D97-AF65-F5344CB8AC3E}">
        <p14:creationId xmlns:p14="http://schemas.microsoft.com/office/powerpoint/2010/main" val="14000274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gezeigten Bilder dienen als bewusst offenen Diskussionsanlass zur Reflexion digital inszenierter Körperbilder auf Instagram. Sie ermöglichen im Rahmen der Fortbildung einen niedrigschwelligen Einstieg über persönliche Wahrnehmung und Emotionen und führen schrittweise zu einer kritischen Auseinandersetzung mit medialen Gestaltungsformen, Idealbildern und deren Wirkung. </a:t>
            </a:r>
          </a:p>
          <a:p>
            <a:endParaRPr lang="de-DE" dirty="0"/>
          </a:p>
          <a:p>
            <a:r>
              <a:rPr lang="de-DE" b="1" dirty="0"/>
              <a:t>Was denken Sie bei diesen Bildern?</a:t>
            </a:r>
          </a:p>
          <a:p>
            <a:endParaRPr lang="de-DE" dirty="0">
              <a:sym typeface="Wingdings" pitchFamily="2" charset="2"/>
            </a:endParaRPr>
          </a:p>
          <a:p>
            <a:r>
              <a:rPr lang="de-DE" dirty="0">
                <a:sym typeface="Wingdings" pitchFamily="2" charset="2"/>
              </a:rPr>
              <a:t>Ergebnis der Diskussion sollte sein, dass eine Vielzahl von idealisierten, manipulierten, überzeichneten, unterstützenden digital dargestellten Körperbildern die Identitätsbildung von Kindern und Jugendlichen beeinflussen und einen Einfluss auf die individuelle Bildung eines Körperbildes haben</a:t>
            </a:r>
            <a:endParaRPr lang="de-DE" dirty="0"/>
          </a:p>
          <a:p>
            <a:endParaRPr lang="de-DE" dirty="0"/>
          </a:p>
          <a:p>
            <a:r>
              <a:rPr lang="de-DE" dirty="0"/>
              <a:t>Problemaufriss: </a:t>
            </a:r>
          </a:p>
          <a:p>
            <a:pPr marL="0" marR="0" lvl="0" indent="0" algn="l" defTabSz="914400" rtl="0" eaLnBrk="1" fontAlgn="auto" latinLnBrk="0" hangingPunct="1">
              <a:lnSpc>
                <a:spcPct val="100000"/>
              </a:lnSpc>
              <a:spcBef>
                <a:spcPts val="600"/>
              </a:spcBef>
              <a:spcAft>
                <a:spcPts val="0"/>
              </a:spcAft>
              <a:buClrTx/>
              <a:buSzTx/>
              <a:buFontTx/>
              <a:buNone/>
              <a:tabLst/>
              <a:defRPr/>
            </a:pPr>
            <a:r>
              <a:rPr lang="de-DE" sz="1200" dirty="0">
                <a:solidFill>
                  <a:prstClr val="black"/>
                </a:solidFill>
                <a:latin typeface="Calibri" panose="020F0502020204030204" pitchFamily="34" charset="0"/>
                <a:ea typeface="MS PGothic" panose="020B0600070205080204" pitchFamily="34" charset="-128"/>
              </a:rPr>
              <a:t>https://</a:t>
            </a:r>
            <a:r>
              <a:rPr lang="de-DE" sz="1200" dirty="0" err="1">
                <a:solidFill>
                  <a:prstClr val="black"/>
                </a:solidFill>
                <a:latin typeface="Calibri" panose="020F0502020204030204" pitchFamily="34" charset="0"/>
                <a:ea typeface="MS PGothic" panose="020B0600070205080204" pitchFamily="34" charset="-128"/>
              </a:rPr>
              <a:t>www.welt.de</a:t>
            </a:r>
            <a:r>
              <a:rPr lang="de-DE" sz="1200" dirty="0">
                <a:solidFill>
                  <a:prstClr val="black"/>
                </a:solidFill>
                <a:latin typeface="Calibri" panose="020F0502020204030204" pitchFamily="34" charset="0"/>
                <a:ea typeface="MS PGothic" panose="020B0600070205080204" pitchFamily="34" charset="-128"/>
              </a:rPr>
              <a:t>/</a:t>
            </a:r>
            <a:r>
              <a:rPr lang="de-DE" sz="1200" dirty="0" err="1">
                <a:solidFill>
                  <a:prstClr val="black"/>
                </a:solidFill>
                <a:latin typeface="Calibri" panose="020F0502020204030204" pitchFamily="34" charset="0"/>
                <a:ea typeface="MS PGothic" panose="020B0600070205080204" pitchFamily="34" charset="-128"/>
              </a:rPr>
              <a:t>kmpkt</a:t>
            </a:r>
            <a:r>
              <a:rPr lang="de-DE" sz="1200" dirty="0">
                <a:solidFill>
                  <a:prstClr val="black"/>
                </a:solidFill>
                <a:latin typeface="Calibri" panose="020F0502020204030204" pitchFamily="34" charset="0"/>
                <a:ea typeface="MS PGothic" panose="020B0600070205080204" pitchFamily="34" charset="-128"/>
              </a:rPr>
              <a:t>/article238021915/Body-</a:t>
            </a:r>
            <a:r>
              <a:rPr lang="de-DE" sz="1200" dirty="0" err="1">
                <a:solidFill>
                  <a:prstClr val="black"/>
                </a:solidFill>
                <a:latin typeface="Calibri" panose="020F0502020204030204" pitchFamily="34" charset="0"/>
                <a:ea typeface="MS PGothic" panose="020B0600070205080204" pitchFamily="34" charset="-128"/>
              </a:rPr>
              <a:t>Neutrality</a:t>
            </a:r>
            <a:r>
              <a:rPr lang="de-DE" sz="1200" dirty="0">
                <a:solidFill>
                  <a:prstClr val="black"/>
                </a:solidFill>
                <a:latin typeface="Calibri" panose="020F0502020204030204" pitchFamily="34" charset="0"/>
                <a:ea typeface="MS PGothic" panose="020B0600070205080204" pitchFamily="34" charset="-128"/>
              </a:rPr>
              <a:t>-Besser-als-Body-</a:t>
            </a:r>
            <a:r>
              <a:rPr lang="de-DE" sz="1200" dirty="0" err="1">
                <a:solidFill>
                  <a:prstClr val="black"/>
                </a:solidFill>
                <a:latin typeface="Calibri" panose="020F0502020204030204" pitchFamily="34" charset="0"/>
                <a:ea typeface="MS PGothic" panose="020B0600070205080204" pitchFamily="34" charset="-128"/>
              </a:rPr>
              <a:t>Positivity.html</a:t>
            </a:r>
            <a:endParaRPr lang="de-DE" sz="1200" dirty="0">
              <a:solidFill>
                <a:prstClr val="black"/>
              </a:solidFill>
              <a:latin typeface="Calibri" panose="020F0502020204030204" pitchFamily="34" charset="0"/>
              <a:ea typeface="MS PGothic" panose="020B0600070205080204" pitchFamily="34" charset="-128"/>
            </a:endParaRPr>
          </a:p>
          <a:p>
            <a:pPr marL="0" marR="0" lvl="0" indent="0" algn="l" defTabSz="914400" rtl="0" eaLnBrk="1" fontAlgn="auto" latinLnBrk="0" hangingPunct="1">
              <a:lnSpc>
                <a:spcPct val="100000"/>
              </a:lnSpc>
              <a:spcBef>
                <a:spcPts val="600"/>
              </a:spcBef>
              <a:spcAft>
                <a:spcPts val="0"/>
              </a:spcAft>
              <a:buClrTx/>
              <a:buSzTx/>
              <a:buFontTx/>
              <a:buNone/>
              <a:tabLst/>
              <a:defRPr/>
            </a:pPr>
            <a:r>
              <a:rPr lang="de-DE" sz="1200" dirty="0">
                <a:solidFill>
                  <a:prstClr val="black"/>
                </a:solidFill>
                <a:latin typeface="Arial" panose="020B0604020202020204"/>
                <a:ea typeface="MS PGothic" panose="020B0600070205080204" pitchFamily="34" charset="-128"/>
                <a:cs typeface="Arial" panose="020B0604020202020204" pitchFamily="34" charset="0"/>
              </a:rPr>
              <a:t>© </a:t>
            </a:r>
            <a:r>
              <a:rPr lang="de-DE" sz="1200" dirty="0" err="1">
                <a:solidFill>
                  <a:prstClr val="black"/>
                </a:solidFill>
                <a:latin typeface="Arial" panose="020B0604020202020204"/>
                <a:ea typeface="MS PGothic" panose="020B0600070205080204" pitchFamily="34" charset="-128"/>
                <a:cs typeface="Arial" panose="020B0604020202020204" pitchFamily="34" charset="0"/>
              </a:rPr>
              <a:t>Januhairy</a:t>
            </a:r>
            <a:endParaRPr lang="de-DE" sz="1200" dirty="0">
              <a:solidFill>
                <a:prstClr val="black"/>
              </a:solidFill>
              <a:latin typeface="Arial" panose="020B0604020202020204"/>
              <a:ea typeface="MS PGothic" panose="020B0600070205080204" pitchFamily="34" charset="-128"/>
              <a:cs typeface="Arial" panose="020B0604020202020204" pitchFamily="34" charset="0"/>
            </a:endParaRPr>
          </a:p>
          <a:p>
            <a:pPr marL="0" marR="0" lvl="0" indent="0" algn="l" defTabSz="914400" rtl="0" eaLnBrk="1" fontAlgn="auto" latinLnBrk="0" hangingPunct="1">
              <a:lnSpc>
                <a:spcPct val="100000"/>
              </a:lnSpc>
              <a:spcBef>
                <a:spcPts val="600"/>
              </a:spcBef>
              <a:spcAft>
                <a:spcPts val="0"/>
              </a:spcAft>
              <a:buClrTx/>
              <a:buSzTx/>
              <a:buFontTx/>
              <a:buNone/>
              <a:tabLst/>
              <a:defRPr/>
            </a:pPr>
            <a:r>
              <a:rPr lang="de-DE" sz="1200" dirty="0">
                <a:solidFill>
                  <a:srgbClr val="262626"/>
                </a:solidFill>
                <a:latin typeface="Inter Var"/>
                <a:ea typeface="MS PGothic" panose="020B0600070205080204" pitchFamily="34" charset="-128"/>
              </a:rPr>
              <a:t>©Shutterstock</a:t>
            </a:r>
            <a:endParaRPr lang="de-DE" sz="1200" dirty="0">
              <a:solidFill>
                <a:prstClr val="black"/>
              </a:solidFill>
              <a:latin typeface="Calibri" panose="020F0502020204030204" pitchFamily="34" charset="0"/>
              <a:ea typeface="MS PGothic" panose="020B0600070205080204" pitchFamily="34" charset="-128"/>
            </a:endParaRPr>
          </a:p>
          <a:p>
            <a:pPr marL="0" marR="0" lvl="0" indent="0" algn="l" defTabSz="914400" rtl="0" eaLnBrk="1" fontAlgn="auto" latinLnBrk="0" hangingPunct="1">
              <a:lnSpc>
                <a:spcPct val="100000"/>
              </a:lnSpc>
              <a:spcBef>
                <a:spcPts val="600"/>
              </a:spcBef>
              <a:spcAft>
                <a:spcPts val="0"/>
              </a:spcAft>
              <a:buClrTx/>
              <a:buSzTx/>
              <a:buFontTx/>
              <a:buNone/>
              <a:tabLst/>
              <a:defRPr/>
            </a:pPr>
            <a:r>
              <a:rPr lang="de-DE" sz="1200" dirty="0">
                <a:solidFill>
                  <a:prstClr val="black"/>
                </a:solidFill>
                <a:latin typeface="Calibri" panose="020F0502020204030204" pitchFamily="34" charset="0"/>
                <a:ea typeface="MS PGothic" panose="020B0600070205080204" pitchFamily="34" charset="-128"/>
              </a:rPr>
              <a:t>https://</a:t>
            </a:r>
            <a:r>
              <a:rPr lang="de-DE" sz="1200" dirty="0" err="1">
                <a:solidFill>
                  <a:prstClr val="black"/>
                </a:solidFill>
                <a:latin typeface="Calibri" panose="020F0502020204030204" pitchFamily="34" charset="0"/>
                <a:ea typeface="MS PGothic" panose="020B0600070205080204" pitchFamily="34" charset="-128"/>
              </a:rPr>
              <a:t>malefitspiration.tumblr.com</a:t>
            </a:r>
            <a:r>
              <a:rPr lang="de-DE" sz="1200" dirty="0">
                <a:solidFill>
                  <a:prstClr val="black"/>
                </a:solidFill>
                <a:latin typeface="Calibri" panose="020F0502020204030204" pitchFamily="34" charset="0"/>
                <a:ea typeface="MS PGothic" panose="020B0600070205080204" pitchFamily="34" charset="-128"/>
              </a:rPr>
              <a:t>/</a:t>
            </a:r>
            <a:r>
              <a:rPr lang="de-DE" sz="1200" dirty="0" err="1">
                <a:solidFill>
                  <a:prstClr val="black"/>
                </a:solidFill>
                <a:latin typeface="Calibri" panose="020F0502020204030204" pitchFamily="34" charset="0"/>
                <a:ea typeface="MS PGothic" panose="020B0600070205080204" pitchFamily="34" charset="-128"/>
              </a:rPr>
              <a:t>post</a:t>
            </a:r>
            <a:r>
              <a:rPr lang="de-DE" sz="1200" dirty="0">
                <a:solidFill>
                  <a:prstClr val="black"/>
                </a:solidFill>
                <a:latin typeface="Calibri" panose="020F0502020204030204" pitchFamily="34" charset="0"/>
                <a:ea typeface="MS PGothic" panose="020B0600070205080204" pitchFamily="34" charset="-128"/>
              </a:rPr>
              <a:t>/37291221659</a:t>
            </a:r>
          </a:p>
          <a:p>
            <a:pPr marL="0" marR="0" lvl="0" indent="0" algn="l" defTabSz="914400" rtl="0" eaLnBrk="1" fontAlgn="auto" latinLnBrk="0" hangingPunct="1">
              <a:lnSpc>
                <a:spcPct val="100000"/>
              </a:lnSpc>
              <a:spcBef>
                <a:spcPts val="600"/>
              </a:spcBef>
              <a:spcAft>
                <a:spcPts val="0"/>
              </a:spcAft>
              <a:buClrTx/>
              <a:buSzTx/>
              <a:buFontTx/>
              <a:buNone/>
              <a:tabLst/>
              <a:defRPr/>
            </a:pPr>
            <a:endParaRPr lang="de-DE" sz="1200" dirty="0">
              <a:solidFill>
                <a:prstClr val="black"/>
              </a:solidFill>
              <a:latin typeface="Arial" panose="020B0604020202020204"/>
              <a:ea typeface="MS PGothic" panose="020B0600070205080204" pitchFamily="34" charset="-128"/>
              <a:cs typeface="Arial" panose="020B0604020202020204" pitchFamily="34" charset="0"/>
            </a:endParaRPr>
          </a:p>
          <a:p>
            <a:pPr marL="0" marR="0" lvl="0" indent="0" algn="l" defTabSz="914400" rtl="0" eaLnBrk="1" fontAlgn="auto" latinLnBrk="0" hangingPunct="1">
              <a:lnSpc>
                <a:spcPct val="100000"/>
              </a:lnSpc>
              <a:spcBef>
                <a:spcPts val="600"/>
              </a:spcBef>
              <a:spcAft>
                <a:spcPts val="0"/>
              </a:spcAft>
              <a:buClrTx/>
              <a:buSzTx/>
              <a:buFontTx/>
              <a:buNone/>
              <a:tabLst/>
              <a:defRPr/>
            </a:pPr>
            <a:endParaRPr lang="de-DE" sz="1200" dirty="0">
              <a:solidFill>
                <a:prstClr val="black"/>
              </a:solidFill>
              <a:latin typeface="Calibri" panose="020F0502020204030204" pitchFamily="34" charset="0"/>
              <a:ea typeface="MS PGothic" panose="020B0600070205080204" pitchFamily="34" charset="-128"/>
            </a:endParaRPr>
          </a:p>
          <a:p>
            <a:endParaRPr lang="de-DE" dirty="0"/>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13</a:t>
            </a:fld>
            <a:endParaRPr lang="de-DE"/>
          </a:p>
        </p:txBody>
      </p:sp>
    </p:spTree>
    <p:extLst>
      <p:ext uri="{BB962C8B-B14F-4D97-AF65-F5344CB8AC3E}">
        <p14:creationId xmlns:p14="http://schemas.microsoft.com/office/powerpoint/2010/main" val="9136262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dargestellten Postings von den Influencerinnen und Influencern machen wiederkehrende Muster digitaler Körperinszenierung sichtbar, insbesondere: </a:t>
            </a:r>
          </a:p>
          <a:p>
            <a:pPr marL="171450" indent="-171450">
              <a:buFontTx/>
              <a:buChar char="-"/>
            </a:pPr>
            <a:r>
              <a:rPr lang="de-DE" dirty="0"/>
              <a:t>Posing (künstliche Darstellung von Kurven und Längen; Kontraktion der Muskeln)</a:t>
            </a:r>
          </a:p>
          <a:p>
            <a:pPr marL="171450" indent="-171450">
              <a:buFontTx/>
              <a:buChar char="-"/>
            </a:pPr>
            <a:r>
              <a:rPr lang="de-DE" dirty="0"/>
              <a:t>Starker Körperfokus</a:t>
            </a:r>
          </a:p>
          <a:p>
            <a:pPr marL="171450" indent="-171450">
              <a:buFontTx/>
              <a:buChar char="-"/>
            </a:pPr>
            <a:r>
              <a:rPr lang="de-DE" dirty="0"/>
              <a:t>Heteronormative Darstellungsweisen</a:t>
            </a:r>
          </a:p>
          <a:p>
            <a:pPr marL="171450" indent="-171450">
              <a:buFontTx/>
              <a:buChar char="-"/>
            </a:pPr>
            <a:endParaRPr lang="de-DE" dirty="0"/>
          </a:p>
          <a:p>
            <a:pPr marL="0" indent="0">
              <a:buFontTx/>
              <a:buNone/>
            </a:pPr>
            <a:r>
              <a:rPr lang="de-DE" dirty="0"/>
              <a:t>Die Auswahl dient dazu, geschlechtsspezifische Inszenierungslogiken und heteronormative Körperideale in sozialen Medien bewusst zu machen. Ziel ist es, die Wahrnehmung der Teilnehmenden für mediale Konstruktionen von Körper, Geschlecht und Attraktivität zu schärfen. </a:t>
            </a:r>
          </a:p>
          <a:p>
            <a:pPr marL="171450" indent="-171450">
              <a:buFontTx/>
              <a:buChar char="-"/>
            </a:pPr>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14</a:t>
            </a:fld>
            <a:endParaRPr lang="de-DE"/>
          </a:p>
        </p:txBody>
      </p:sp>
    </p:spTree>
    <p:extLst>
      <p:ext uri="{BB962C8B-B14F-4D97-AF65-F5344CB8AC3E}">
        <p14:creationId xmlns:p14="http://schemas.microsoft.com/office/powerpoint/2010/main" val="972650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3B983-9667-B9CA-A4E6-F5D06006B77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CA6A3C5-9CD0-3A78-6A03-C7750D9170B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5F475CE-0FFE-C4D8-7F01-BC98E0E2BFD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de-DE" dirty="0"/>
              <a:t>YouTube als </a:t>
            </a:r>
            <a:r>
              <a:rPr lang="de-DE" dirty="0" err="1"/>
              <a:t>häufigst</a:t>
            </a:r>
            <a:r>
              <a:rPr lang="de-DE" dirty="0"/>
              <a:t> genutztes Medium zum Ansehen von Sendungen, Serien und Filmen ist die Legitimation, dieses </a:t>
            </a:r>
            <a:r>
              <a:rPr lang="de-DE" dirty="0" err="1"/>
              <a:t>Social</a:t>
            </a:r>
            <a:r>
              <a:rPr lang="de-DE" dirty="0"/>
              <a:t>-Media-Tool auch im Rahmen der Fortbildung in den Fokus zu stellen</a:t>
            </a:r>
          </a:p>
          <a:p>
            <a:endParaRPr lang="de-DE" dirty="0"/>
          </a:p>
        </p:txBody>
      </p:sp>
      <p:sp>
        <p:nvSpPr>
          <p:cNvPr id="4" name="Foliennummernplatzhalter 3">
            <a:extLst>
              <a:ext uri="{FF2B5EF4-FFF2-40B4-BE49-F238E27FC236}">
                <a16:creationId xmlns:a16="http://schemas.microsoft.com/office/drawing/2014/main" id="{E0C654CD-608B-C06D-85E9-6681D235253F}"/>
              </a:ext>
            </a:extLst>
          </p:cNvPr>
          <p:cNvSpPr>
            <a:spLocks noGrp="1"/>
          </p:cNvSpPr>
          <p:nvPr>
            <p:ph type="sldNum" sz="quarter" idx="5"/>
          </p:nvPr>
        </p:nvSpPr>
        <p:spPr/>
        <p:txBody>
          <a:bodyPr/>
          <a:lstStyle/>
          <a:p>
            <a:fld id="{C1EEEDFD-5915-4F7B-B712-75E9BB55AD12}" type="slidenum">
              <a:rPr lang="de-DE" smtClean="0"/>
              <a:t>16</a:t>
            </a:fld>
            <a:endParaRPr lang="de-DE"/>
          </a:p>
        </p:txBody>
      </p:sp>
    </p:spTree>
    <p:extLst>
      <p:ext uri="{BB962C8B-B14F-4D97-AF65-F5344CB8AC3E}">
        <p14:creationId xmlns:p14="http://schemas.microsoft.com/office/powerpoint/2010/main" val="12566425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de-DE" sz="1200" b="0" i="0" u="none" strike="noStrike" kern="1200" dirty="0">
                <a:solidFill>
                  <a:schemeClr val="tx1"/>
                </a:solidFill>
                <a:effectLst/>
                <a:latin typeface="+mn-lt"/>
                <a:ea typeface="+mn-ea"/>
                <a:cs typeface="+mn-cs"/>
              </a:rPr>
              <a:t>Um eine kritische Analyse von </a:t>
            </a:r>
            <a:r>
              <a:rPr lang="de-DE" sz="1200" b="0" i="0" u="none" strike="noStrike" kern="1200" dirty="0" err="1">
                <a:solidFill>
                  <a:schemeClr val="tx1"/>
                </a:solidFill>
                <a:effectLst/>
                <a:latin typeface="+mn-lt"/>
                <a:ea typeface="+mn-ea"/>
                <a:cs typeface="+mn-cs"/>
              </a:rPr>
              <a:t>Social</a:t>
            </a:r>
            <a:r>
              <a:rPr lang="de-DE" sz="1200" b="0" i="0" u="none" strike="noStrike" kern="1200" dirty="0">
                <a:solidFill>
                  <a:schemeClr val="tx1"/>
                </a:solidFill>
                <a:effectLst/>
                <a:latin typeface="+mn-lt"/>
                <a:ea typeface="+mn-ea"/>
                <a:cs typeface="+mn-cs"/>
              </a:rPr>
              <a:t>-Media-Beiträgen zu ermöglichen, benötigen Lernende eine klare Orientierung. Die von Frederking (2023) entwickelte Konzeption der digitalen (Text-)Souveränität bietet hierfür ein geeignetes Analyseinstrument. Sie unterscheidet vier Ebenen, die eine strukturierte und reflektierte Auseinandersetzung mit digitalen Inhalten ermöglichen.</a:t>
            </a:r>
          </a:p>
          <a:p>
            <a:br>
              <a:rPr lang="de-DE" dirty="0"/>
            </a:br>
            <a:r>
              <a:rPr lang="de-DE" b="1" dirty="0"/>
              <a:t>Wahrheitsgehalt</a:t>
            </a:r>
            <a:r>
              <a:rPr lang="de-DE" dirty="0"/>
              <a:t> = Fähigkeit, echte Inhalte von bearbeiteten/gefälschten Inhalten zu unterscheiden</a:t>
            </a:r>
            <a:br>
              <a:rPr lang="de-DE" dirty="0"/>
            </a:br>
            <a:r>
              <a:rPr lang="de-DE" b="1" dirty="0"/>
              <a:t>Intentionalität</a:t>
            </a:r>
            <a:r>
              <a:rPr lang="de-DE" dirty="0"/>
              <a:t> = Fähigkeit zu erkennen, was jemand mit einem Beitrag sagen oder bewirken will (indirekt oder direkt)</a:t>
            </a:r>
          </a:p>
          <a:p>
            <a:r>
              <a:rPr lang="de-DE" b="1" dirty="0"/>
              <a:t>Medialität</a:t>
            </a:r>
            <a:r>
              <a:rPr lang="de-DE" dirty="0"/>
              <a:t> = Fähigkeit zu verstehen, wie Text, Bild und andere Darstellungen zusammenwirken, um eine Botschaft zu vermitteln</a:t>
            </a:r>
            <a:br>
              <a:rPr lang="de-DE" dirty="0"/>
            </a:br>
            <a:r>
              <a:rPr lang="de-DE" b="1" dirty="0"/>
              <a:t>Quellcode</a:t>
            </a:r>
            <a:r>
              <a:rPr lang="de-DE" dirty="0"/>
              <a:t> = Wissen, dass Webseiten und digitale Inhalte einen technischen „Code“ im Hintergrund haben</a:t>
            </a:r>
          </a:p>
          <a:p>
            <a:endParaRPr lang="de-DE" dirty="0"/>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17</a:t>
            </a:fld>
            <a:endParaRPr lang="de-DE"/>
          </a:p>
        </p:txBody>
      </p:sp>
    </p:spTree>
    <p:extLst>
      <p:ext uri="{BB962C8B-B14F-4D97-AF65-F5344CB8AC3E}">
        <p14:creationId xmlns:p14="http://schemas.microsoft.com/office/powerpoint/2010/main" val="25570207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E6D736-3DD2-2F1F-8062-DCF45DE220D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7F05B07-6DA3-7308-AF56-769726C82BC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1A8094-E352-2893-7652-B77434351879}"/>
              </a:ext>
            </a:extLst>
          </p:cNvPr>
          <p:cNvSpPr>
            <a:spLocks noGrp="1"/>
          </p:cNvSpPr>
          <p:nvPr>
            <p:ph type="body" idx="1"/>
          </p:nvPr>
        </p:nvSpPr>
        <p:spPr/>
        <p:txBody>
          <a:bodyPr/>
          <a:lstStyle/>
          <a:p>
            <a:r>
              <a:rPr lang="de-DE" dirty="0"/>
              <a:t>Die medienkritische Reflexion digitaler Inhalte lässt sich entlang der folgenden vier Ebenen strukturieren</a:t>
            </a:r>
          </a:p>
          <a:p>
            <a:endParaRPr lang="de-DE" dirty="0"/>
          </a:p>
          <a:p>
            <a:r>
              <a:rPr lang="de-DE" b="1" dirty="0"/>
              <a:t>Wahrheitsgehalt</a:t>
            </a:r>
            <a:r>
              <a:rPr lang="de-DE" dirty="0"/>
              <a:t> = Fähigkeit, echte Inhalte von bearbeiteten/gefälschten Inhalten zu unterscheiden</a:t>
            </a:r>
            <a:br>
              <a:rPr lang="de-DE" dirty="0"/>
            </a:br>
            <a:r>
              <a:rPr lang="de-DE" b="1" dirty="0"/>
              <a:t>Intentionalität</a:t>
            </a:r>
            <a:r>
              <a:rPr lang="de-DE" dirty="0"/>
              <a:t> = Fähigkeit zu erkennen, was jemand mit einem Beitrag sagen oder bewirken will (indirekt oder direkt)</a:t>
            </a:r>
          </a:p>
          <a:p>
            <a:r>
              <a:rPr lang="de-DE" b="1" dirty="0"/>
              <a:t>Medialität</a:t>
            </a:r>
            <a:r>
              <a:rPr lang="de-DE" dirty="0"/>
              <a:t> = Fähigkeit zu verstehen, wie Text, Bild und andere Darstellungen zusammenwirken, um eine Botschaft zu vermitteln</a:t>
            </a:r>
            <a:br>
              <a:rPr lang="de-DE" dirty="0"/>
            </a:br>
            <a:r>
              <a:rPr lang="de-DE" b="1" dirty="0"/>
              <a:t>Quellcode</a:t>
            </a:r>
            <a:r>
              <a:rPr lang="de-DE" dirty="0"/>
              <a:t> = Wissen, dass Webseiten und digitale Inhalte einen technischen „Code“ im Hintergrund haben</a:t>
            </a:r>
          </a:p>
          <a:p>
            <a:endParaRPr lang="de-DE" dirty="0"/>
          </a:p>
          <a:p>
            <a:r>
              <a:rPr lang="de-DE" dirty="0"/>
              <a:t>Die Ebenen Wahrheitsgehalt und Intentionalität sollten von Lehrkräften selbst beherrscht und in den Unterricht kontinuierlich angebahnt werden. Schülerinnen und Schüler sollen dazu befähigt werden, zwischen authentischen und manipulierten Inhalten zu unterscheiden sowie die beabsichtigte Wirkung der Beiträge (z.B. Selbstdarstellung, kommerzielle Interessen, Beeinflussung) erkennen und kritisch hinterfragen. </a:t>
            </a:r>
          </a:p>
          <a:p>
            <a:r>
              <a:rPr lang="de-DE" dirty="0"/>
              <a:t>Die Ebene Medialität erweitert das grundlegende kritische Verständnis digitaler Inhalte um die Analyse der gestalterischen Mittel digitaler Medien. Es geht darum zu verstehen, wie Bild, Text, Ton und Schnitt gezielt zusammenspielen, um Botschaften, Emotionen und Wirkungen zu erzeugen. Diese Dimension vertieft die kritische Reflexion, da sie mediale Inszenierung sichtbar macht und deren Einfluss auf die Wahrnehmung und Bewertung offenlegt. </a:t>
            </a:r>
          </a:p>
        </p:txBody>
      </p:sp>
      <p:sp>
        <p:nvSpPr>
          <p:cNvPr id="4" name="Foliennummernplatzhalter 3">
            <a:extLst>
              <a:ext uri="{FF2B5EF4-FFF2-40B4-BE49-F238E27FC236}">
                <a16:creationId xmlns:a16="http://schemas.microsoft.com/office/drawing/2014/main" id="{43A0378E-243C-B8B0-456F-FAB8423868F6}"/>
              </a:ext>
            </a:extLst>
          </p:cNvPr>
          <p:cNvSpPr>
            <a:spLocks noGrp="1"/>
          </p:cNvSpPr>
          <p:nvPr>
            <p:ph type="sldNum" sz="quarter" idx="5"/>
          </p:nvPr>
        </p:nvSpPr>
        <p:spPr/>
        <p:txBody>
          <a:bodyPr/>
          <a:lstStyle/>
          <a:p>
            <a:fld id="{C1EEEDFD-5915-4F7B-B712-75E9BB55AD12}" type="slidenum">
              <a:rPr lang="de-DE" smtClean="0"/>
              <a:t>18</a:t>
            </a:fld>
            <a:endParaRPr lang="de-DE"/>
          </a:p>
        </p:txBody>
      </p:sp>
    </p:spTree>
    <p:extLst>
      <p:ext uri="{BB962C8B-B14F-4D97-AF65-F5344CB8AC3E}">
        <p14:creationId xmlns:p14="http://schemas.microsoft.com/office/powerpoint/2010/main" val="26869512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Durch die Einordnung der Videos in die Anforderungsbereiche des sächsischen Lehrplans wird ihre curriculare Verankerung im Sportunterricht verdeutlicht.</a:t>
            </a:r>
          </a:p>
          <a:p>
            <a:endParaRPr lang="de-DE" sz="1200" b="0" i="0" u="none" strike="noStrike" kern="1200" dirty="0">
              <a:solidFill>
                <a:schemeClr val="tx1"/>
              </a:solidFill>
              <a:effectLst/>
              <a:latin typeface="+mn-lt"/>
              <a:ea typeface="+mn-ea"/>
              <a:cs typeface="+mn-cs"/>
            </a:endParaRPr>
          </a:p>
          <a:p>
            <a:r>
              <a:rPr lang="de-DE" dirty="0"/>
              <a:t>https://</a:t>
            </a:r>
            <a:r>
              <a:rPr lang="de-DE" dirty="0" err="1"/>
              <a:t>www.youtube.com</a:t>
            </a:r>
            <a:r>
              <a:rPr lang="de-DE" dirty="0"/>
              <a:t>/</a:t>
            </a:r>
            <a:r>
              <a:rPr lang="de-DE" dirty="0" err="1"/>
              <a:t>watch?v</a:t>
            </a:r>
            <a:r>
              <a:rPr lang="de-DE" dirty="0"/>
              <a:t>=XjoiEhJ4cJo 00:00 - 04:44 </a:t>
            </a:r>
          </a:p>
          <a:p>
            <a:endParaRPr lang="de-DE" dirty="0"/>
          </a:p>
          <a:p>
            <a:r>
              <a:rPr lang="de-DE" dirty="0"/>
              <a:t>https://</a:t>
            </a:r>
            <a:r>
              <a:rPr lang="de-DE" dirty="0" err="1"/>
              <a:t>www.youtube.com</a:t>
            </a:r>
            <a:r>
              <a:rPr lang="de-DE" dirty="0"/>
              <a:t>/</a:t>
            </a:r>
            <a:r>
              <a:rPr lang="de-DE" dirty="0" err="1"/>
              <a:t>watch?v</a:t>
            </a:r>
            <a:r>
              <a:rPr lang="de-DE" dirty="0"/>
              <a:t>=DJJ2Zac_kI0 00:00 –03:15 18:17- 21:25</a:t>
            </a:r>
          </a:p>
          <a:p>
            <a:endParaRPr lang="de-DE" dirty="0"/>
          </a:p>
          <a:p>
            <a:r>
              <a:rPr lang="de-DE" dirty="0"/>
              <a:t>https://</a:t>
            </a:r>
            <a:r>
              <a:rPr lang="de-DE" dirty="0" err="1"/>
              <a:t>www.youtube.com</a:t>
            </a:r>
            <a:r>
              <a:rPr lang="de-DE" dirty="0"/>
              <a:t>/</a:t>
            </a:r>
            <a:r>
              <a:rPr lang="de-DE" dirty="0" err="1"/>
              <a:t>watch?v</a:t>
            </a:r>
            <a:r>
              <a:rPr lang="de-DE" dirty="0"/>
              <a:t>=NpDD8Sh1hzE ganzes Video</a:t>
            </a:r>
          </a:p>
          <a:p>
            <a:pPr marL="285750" indent="-285750">
              <a:spcBef>
                <a:spcPts val="400"/>
              </a:spcBef>
              <a:buFontTx/>
              <a:buChar char="-"/>
              <a:tabLst>
                <a:tab pos="1347788" algn="l"/>
              </a:tabLst>
            </a:pPr>
            <a:endParaRPr lang="de-DE" alt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19</a:t>
            </a:fld>
            <a:endParaRPr lang="de-DE"/>
          </a:p>
        </p:txBody>
      </p:sp>
    </p:spTree>
    <p:extLst>
      <p:ext uri="{BB962C8B-B14F-4D97-AF65-F5344CB8AC3E}">
        <p14:creationId xmlns:p14="http://schemas.microsoft.com/office/powerpoint/2010/main" val="34502258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33F30-1E66-F2BA-DAAA-704949B197F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0FC49B0-5AF3-3875-3D82-FCF1F0EA38A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A531FF9-5EFD-8F11-4893-FE0C7FABD27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de-DE" altLang="de-DE" dirty="0"/>
              <a:t>Begleitende Reflexionsfragen können im Sportunterricht gezielt die Wechselwirkung zwischen digitalen vermittelten Idealen und eigenen körperlichen Erfahrungen sichtbar machen </a:t>
            </a:r>
          </a:p>
          <a:p>
            <a:endParaRPr lang="de-DE" dirty="0"/>
          </a:p>
        </p:txBody>
      </p:sp>
      <p:sp>
        <p:nvSpPr>
          <p:cNvPr id="4" name="Foliennummernplatzhalter 3">
            <a:extLst>
              <a:ext uri="{FF2B5EF4-FFF2-40B4-BE49-F238E27FC236}">
                <a16:creationId xmlns:a16="http://schemas.microsoft.com/office/drawing/2014/main" id="{CC411B5D-D6D3-6432-CE45-54F1167DF7E2}"/>
              </a:ext>
            </a:extLst>
          </p:cNvPr>
          <p:cNvSpPr>
            <a:spLocks noGrp="1"/>
          </p:cNvSpPr>
          <p:nvPr>
            <p:ph type="sldNum" sz="quarter" idx="5"/>
          </p:nvPr>
        </p:nvSpPr>
        <p:spPr/>
        <p:txBody>
          <a:bodyPr/>
          <a:lstStyle/>
          <a:p>
            <a:fld id="{C1EEEDFD-5915-4F7B-B712-75E9BB55AD12}" type="slidenum">
              <a:rPr lang="de-DE" smtClean="0"/>
              <a:t>20</a:t>
            </a:fld>
            <a:endParaRPr lang="de-DE"/>
          </a:p>
        </p:txBody>
      </p:sp>
    </p:spTree>
    <p:extLst>
      <p:ext uri="{BB962C8B-B14F-4D97-AF65-F5344CB8AC3E}">
        <p14:creationId xmlns:p14="http://schemas.microsoft.com/office/powerpoint/2010/main" val="24138082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F72B77-B950-48A0-373E-E40838C44D9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CD292CC-5B47-E29F-3559-51BFA9FC7B3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CE34E01-6E8D-BB85-FC51-D7CBA3D3755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 typeface="Arial" panose="020B0604020202020204" pitchFamily="34" charset="0"/>
              <a:buNone/>
              <a:tabLst/>
              <a:defRPr/>
            </a:pPr>
            <a:r>
              <a:rPr lang="de-DE" altLang="de-DE" dirty="0"/>
              <a:t>Begleitende Reflexionsfragen können im Sportunterricht gezielt die Wechselwirkung zwischen digitalen vermittelten Idealen und eigenen körperlichen Erfahrungen sichtbar machen </a:t>
            </a:r>
          </a:p>
          <a:p>
            <a:pPr marL="0" indent="0">
              <a:buFont typeface="Arial" panose="020B0604020202020204" pitchFamily="34" charset="0"/>
              <a:buNone/>
            </a:pPr>
            <a:endParaRPr lang="de-DE" dirty="0"/>
          </a:p>
          <a:p>
            <a:pPr marL="171450" indent="-171450">
              <a:buFont typeface="Arial" panose="020B0604020202020204" pitchFamily="34" charset="0"/>
              <a:buChar char="•"/>
            </a:pPr>
            <a:r>
              <a:rPr lang="de-DE" dirty="0"/>
              <a:t>Wie beeinflusst die Darstellung deine eigene Körperwahrnehmung?</a:t>
            </a:r>
          </a:p>
          <a:p>
            <a:pPr marL="171450" indent="-171450">
              <a:buFont typeface="Arial" panose="020B0604020202020204" pitchFamily="34" charset="0"/>
              <a:buChar char="•"/>
            </a:pPr>
            <a:r>
              <a:rPr lang="de-DE" dirty="0"/>
              <a:t>Habe ich das Bedürfnis, mich (und meine Inhalte) ähnlich zu inszenieren?</a:t>
            </a:r>
          </a:p>
          <a:p>
            <a:pPr marL="171450" indent="-171450">
              <a:buFont typeface="Arial" panose="020B0604020202020204" pitchFamily="34" charset="0"/>
              <a:buChar char="•"/>
            </a:pPr>
            <a:r>
              <a:rPr lang="de-DE" dirty="0"/>
              <a:t>Wie wird der Körper dargestellt und wie stark steht er im Mittelpunkt?</a:t>
            </a:r>
          </a:p>
          <a:p>
            <a:pPr marL="171450" indent="-171450">
              <a:buFont typeface="Arial" panose="020B0604020202020204" pitchFamily="34" charset="0"/>
              <a:buChar char="•"/>
            </a:pPr>
            <a:r>
              <a:rPr lang="de-DE" dirty="0"/>
              <a:t>Welche technischen Effekte verstärken die Inszenierung des Körpers?</a:t>
            </a:r>
          </a:p>
          <a:p>
            <a:pPr marL="171450" indent="-171450">
              <a:buFont typeface="Arial" panose="020B0604020202020204" pitchFamily="34" charset="0"/>
              <a:buChar char="•"/>
            </a:pPr>
            <a:r>
              <a:rPr lang="de-DE" dirty="0"/>
              <a:t>Welche Erwartungen an Körper, Training und Lebensstil werden erzeugt?</a:t>
            </a:r>
          </a:p>
          <a:p>
            <a:pPr marL="171450" indent="-171450">
              <a:buFont typeface="Arial" panose="020B0604020202020204" pitchFamily="34" charset="0"/>
              <a:buChar char="•"/>
            </a:pPr>
            <a:r>
              <a:rPr lang="de-DE" dirty="0"/>
              <a:t>Stimmen die Inhalte mit wissenschaftlichen Erkenntnissen zu Training und Gesundheit überein?</a:t>
            </a:r>
          </a:p>
          <a:p>
            <a:pPr marL="171450" indent="-171450">
              <a:buFont typeface="Arial" panose="020B0604020202020204" pitchFamily="34" charset="0"/>
              <a:buChar char="•"/>
            </a:pPr>
            <a:r>
              <a:rPr lang="de-DE" dirty="0"/>
              <a:t>Erscheint der Beitrag glaubwürdig?</a:t>
            </a:r>
          </a:p>
          <a:p>
            <a:pPr marL="171450" indent="-171450">
              <a:buFont typeface="Arial" panose="020B0604020202020204" pitchFamily="34" charset="0"/>
              <a:buChar char="•"/>
            </a:pPr>
            <a:r>
              <a:rPr lang="de-DE" dirty="0"/>
              <a:t>Kann ich mich mit den Körperbildern identifizieren oder von den (unrealistischen) Körperbildern distanzieren?</a:t>
            </a:r>
          </a:p>
          <a:p>
            <a:pPr marL="171450" indent="-171450">
              <a:buFont typeface="Arial" panose="020B0604020202020204" pitchFamily="34" charset="0"/>
              <a:buChar char="•"/>
            </a:pPr>
            <a:r>
              <a:rPr lang="de-DE" dirty="0"/>
              <a:t>Haben die Videos Einfluss auf meine Trainingsgewohnheiten oder mein Konsumverhalten?</a:t>
            </a:r>
          </a:p>
          <a:p>
            <a:pPr marL="171450" indent="-171450">
              <a:buFont typeface="Arial" panose="020B0604020202020204" pitchFamily="34" charset="0"/>
              <a:buChar char="•"/>
            </a:pPr>
            <a:r>
              <a:rPr lang="de-DE" dirty="0"/>
              <a:t>Fühle ich mich eher inspiriert, manipuliert oder unter Druck gesetzt?</a:t>
            </a:r>
          </a:p>
          <a:p>
            <a:pPr marL="171450" indent="-171450">
              <a:buFont typeface="Arial" panose="020B0604020202020204" pitchFamily="34" charset="0"/>
              <a:buChar char="•"/>
            </a:pPr>
            <a:r>
              <a:rPr lang="de-DE" dirty="0"/>
              <a:t>Kann ich Werbung oder kommerzielle Interessen erkennen und kritisch einordnen?</a:t>
            </a:r>
          </a:p>
          <a:p>
            <a:pPr marL="171450" indent="-171450">
              <a:buFont typeface="Arial" panose="020B0604020202020204" pitchFamily="34" charset="0"/>
              <a:buChar char="•"/>
            </a:pPr>
            <a:r>
              <a:rPr lang="de-DE" dirty="0"/>
              <a:t>Wer steckt hinter dem Account? </a:t>
            </a:r>
          </a:p>
          <a:p>
            <a:pPr marL="171450" indent="-171450">
              <a:buFont typeface="Arial" panose="020B0604020202020204" pitchFamily="34" charset="0"/>
              <a:buChar char="•"/>
            </a:pPr>
            <a:r>
              <a:rPr lang="de-DE" dirty="0"/>
              <a:t>Gibt es Hinweise auf Professionalisierung, Werbung oder Sponsoring?</a:t>
            </a:r>
          </a:p>
          <a:p>
            <a:pPr marL="171450" indent="-171450">
              <a:buFont typeface="Arial" panose="020B0604020202020204" pitchFamily="34" charset="0"/>
              <a:buChar char="•"/>
            </a:pPr>
            <a:r>
              <a:rPr lang="de-DE" dirty="0"/>
              <a:t>Warum folge ich dieser Person bzw. diesem Account?</a:t>
            </a:r>
          </a:p>
          <a:p>
            <a:pPr marL="171450" indent="-171450">
              <a:buFont typeface="Arial" panose="020B0604020202020204" pitchFamily="34" charset="0"/>
              <a:buChar char="•"/>
            </a:pPr>
            <a:r>
              <a:rPr lang="de-DE" dirty="0"/>
              <a:t>Kann ich mich bewusst von den vermittelten Idealen und Werten abgrenzen?</a:t>
            </a:r>
          </a:p>
          <a:p>
            <a:pPr marL="171450" indent="-171450">
              <a:buFont typeface="Arial" panose="020B0604020202020204" pitchFamily="34" charset="0"/>
              <a:buChar char="•"/>
            </a:pPr>
            <a:r>
              <a:rPr lang="de-DE" dirty="0"/>
              <a:t>Treffe ich reflektierte Entscheidungen darüber, welche Inhalte ich konsumiere?</a:t>
            </a:r>
          </a:p>
          <a:p>
            <a:pPr marL="171450" indent="-171450">
              <a:buFont typeface="Arial" panose="020B0604020202020204" pitchFamily="34" charset="0"/>
              <a:buChar char="•"/>
            </a:pPr>
            <a:r>
              <a:rPr lang="de-DE" dirty="0"/>
              <a:t>Wie kritisch gehe ich insgesamt mit Fitness- und Körperdarstellungen in </a:t>
            </a:r>
            <a:r>
              <a:rPr lang="de-DE" dirty="0" err="1"/>
              <a:t>Social</a:t>
            </a:r>
            <a:r>
              <a:rPr lang="de-DE" dirty="0"/>
              <a:t> Media um?</a:t>
            </a:r>
          </a:p>
          <a:p>
            <a:pPr marL="0" marR="0" indent="0" algn="l" defTabSz="914400" rtl="0" eaLnBrk="1" fontAlgn="auto" latinLnBrk="0" hangingPunct="1">
              <a:lnSpc>
                <a:spcPct val="100000"/>
              </a:lnSpc>
              <a:spcBef>
                <a:spcPts val="600"/>
              </a:spcBef>
              <a:spcAft>
                <a:spcPts val="0"/>
              </a:spcAft>
              <a:buClrTx/>
              <a:buSzTx/>
              <a:buFontTx/>
              <a:buNone/>
              <a:tabLst/>
              <a:defRPr/>
            </a:pPr>
            <a:endParaRPr lang="de-DE" dirty="0"/>
          </a:p>
          <a:p>
            <a:pPr marL="0" marR="0" indent="0" algn="l" defTabSz="914400" rtl="0" eaLnBrk="1" fontAlgn="auto" latinLnBrk="0" hangingPunct="1">
              <a:lnSpc>
                <a:spcPct val="100000"/>
              </a:lnSpc>
              <a:spcBef>
                <a:spcPts val="600"/>
              </a:spcBef>
              <a:spcAft>
                <a:spcPts val="0"/>
              </a:spcAft>
              <a:buClrTx/>
              <a:buSzTx/>
              <a:buFontTx/>
              <a:buNone/>
              <a:tabLst/>
              <a:defRPr/>
            </a:pPr>
            <a:r>
              <a:rPr lang="de-DE" dirty="0"/>
              <a:t>Kritische Rückfragen, wenn in der Diskussion Teilnehmende sagen, dass sie diese Videos nicht im Unterricht einsetzen würden</a:t>
            </a:r>
          </a:p>
          <a:p>
            <a:pPr marL="0" marR="0" indent="0" algn="l" defTabSz="914400" rtl="0" eaLnBrk="1" fontAlgn="auto" latinLnBrk="0" hangingPunct="1">
              <a:lnSpc>
                <a:spcPct val="100000"/>
              </a:lnSpc>
              <a:spcBef>
                <a:spcPts val="600"/>
              </a:spcBef>
              <a:spcAft>
                <a:spcPts val="0"/>
              </a:spcAft>
              <a:buClrTx/>
              <a:buSzTx/>
              <a:buFontTx/>
              <a:buNone/>
              <a:tabLst/>
              <a:defRPr/>
            </a:pPr>
            <a:endParaRPr lang="de-DE" dirty="0"/>
          </a:p>
          <a:p>
            <a:pPr marL="0" marR="0" indent="0" algn="l" defTabSz="914400" rtl="0" eaLnBrk="1" fontAlgn="auto" latinLnBrk="0" hangingPunct="1">
              <a:lnSpc>
                <a:spcPct val="100000"/>
              </a:lnSpc>
              <a:spcBef>
                <a:spcPts val="600"/>
              </a:spcBef>
              <a:spcAft>
                <a:spcPts val="0"/>
              </a:spcAft>
              <a:buClrTx/>
              <a:buSzTx/>
              <a:buFontTx/>
              <a:buNone/>
              <a:tabLst/>
              <a:defRPr/>
            </a:pPr>
            <a:r>
              <a:rPr lang="de-DE" dirty="0"/>
              <a:t>- Was hindert Sie daran, digitale Repräsentationen des Körpers (z. B. Videoaufnahmen, Apps) im Unterricht einzusetzen?</a:t>
            </a:r>
          </a:p>
          <a:p>
            <a:pPr marL="0" marR="0" indent="0" algn="l" defTabSz="914400" rtl="0" eaLnBrk="1" fontAlgn="auto" latinLnBrk="0" hangingPunct="1">
              <a:lnSpc>
                <a:spcPct val="100000"/>
              </a:lnSpc>
              <a:spcBef>
                <a:spcPts val="600"/>
              </a:spcBef>
              <a:spcAft>
                <a:spcPts val="0"/>
              </a:spcAft>
              <a:buClrTx/>
              <a:buSzTx/>
              <a:buFontTx/>
              <a:buNone/>
              <a:tabLst/>
              <a:defRPr/>
            </a:pPr>
            <a:r>
              <a:rPr lang="de-DE" dirty="0"/>
              <a:t>- Halten Sie die Auseinandersetzung mit dem digital dargestellten Körper für pädagogisch sinnvoll – warum (nicht)?</a:t>
            </a:r>
          </a:p>
          <a:p>
            <a:pPr marL="0" marR="0" indent="0" algn="l" defTabSz="914400" rtl="0" eaLnBrk="1" fontAlgn="auto" latinLnBrk="0" hangingPunct="1">
              <a:lnSpc>
                <a:spcPct val="100000"/>
              </a:lnSpc>
              <a:spcBef>
                <a:spcPts val="600"/>
              </a:spcBef>
              <a:spcAft>
                <a:spcPts val="0"/>
              </a:spcAft>
              <a:buClrTx/>
              <a:buSzTx/>
              <a:buFontTx/>
              <a:buNone/>
              <a:tabLst/>
              <a:defRPr/>
            </a:pPr>
            <a:r>
              <a:rPr lang="de-DE" dirty="0"/>
              <a:t>- Gab es Situationen, in denen Sie bewusst auf digitale Aufnahmen verzichtet haben? Was waren die Gründe?</a:t>
            </a:r>
          </a:p>
          <a:p>
            <a:pPr marL="171450" marR="0" indent="-171450" algn="l" defTabSz="914400" rtl="0" eaLnBrk="1" fontAlgn="auto" latinLnBrk="0" hangingPunct="1">
              <a:lnSpc>
                <a:spcPct val="100000"/>
              </a:lnSpc>
              <a:spcBef>
                <a:spcPts val="600"/>
              </a:spcBef>
              <a:spcAft>
                <a:spcPts val="0"/>
              </a:spcAft>
              <a:buClrTx/>
              <a:buSzTx/>
              <a:buFontTx/>
              <a:buChar char="-"/>
              <a:tabLst/>
              <a:defRPr/>
            </a:pPr>
            <a:r>
              <a:rPr lang="de-DE" dirty="0"/>
              <a:t>Welche Chancen oder Risiken sehen Sie im Umgang mit digitalen Bildern/Videos von Schülerkörpern im Unterricht?</a:t>
            </a:r>
          </a:p>
          <a:p>
            <a:pPr marL="171450" marR="0" indent="-171450" algn="l" defTabSz="914400" rtl="0" eaLnBrk="1" fontAlgn="auto" latinLnBrk="0" hangingPunct="1">
              <a:lnSpc>
                <a:spcPct val="100000"/>
              </a:lnSpc>
              <a:spcBef>
                <a:spcPts val="600"/>
              </a:spcBef>
              <a:spcAft>
                <a:spcPts val="0"/>
              </a:spcAft>
              <a:buClrTx/>
              <a:buSzTx/>
              <a:buFontTx/>
              <a:buChar char="-"/>
              <a:tabLst/>
              <a:defRPr/>
            </a:pPr>
            <a:r>
              <a:rPr lang="de-DE" dirty="0"/>
              <a:t>Welche technischen oder organisatorischen Voraussetzungen müssten erfüllt sein, damit Sie sich mit digitalen Körperbildern beschäftigen würden?</a:t>
            </a:r>
          </a:p>
          <a:p>
            <a:pPr marL="171450" marR="0" indent="-171450" algn="l" defTabSz="914400" rtl="0" eaLnBrk="1" fontAlgn="auto" latinLnBrk="0" hangingPunct="1">
              <a:lnSpc>
                <a:spcPct val="100000"/>
              </a:lnSpc>
              <a:spcBef>
                <a:spcPts val="600"/>
              </a:spcBef>
              <a:spcAft>
                <a:spcPts val="0"/>
              </a:spcAft>
              <a:buClrTx/>
              <a:buSzTx/>
              <a:buFontTx/>
              <a:buChar char="-"/>
              <a:tabLst/>
              <a:defRPr/>
            </a:pPr>
            <a:r>
              <a:rPr lang="de-DE" dirty="0"/>
              <a:t>Was bräuchte es aus Ihrer Sicht, damit dieses Thema Raum im Unterricht finden könnte?</a:t>
            </a:r>
          </a:p>
          <a:p>
            <a:r>
              <a:rPr lang="de-DE" dirty="0"/>
              <a:t>- Halten Sie die Thematisierung des Körpers im Zusammenhang mit digitalen Medien (z. B. </a:t>
            </a:r>
            <a:r>
              <a:rPr lang="de-DE" dirty="0" err="1"/>
              <a:t>Social</a:t>
            </a:r>
            <a:r>
              <a:rPr lang="de-DE" dirty="0"/>
              <a:t> Media, Körperbilder, Fitness-Apps) für relevant?</a:t>
            </a:r>
          </a:p>
          <a:p>
            <a:r>
              <a:rPr lang="de-DE" dirty="0"/>
              <a:t>- Gab es Situationen, in denen Schüler*innen selbst das Thema angesprochen haben? Wie sind Sie damit umgegangen?</a:t>
            </a:r>
          </a:p>
          <a:p>
            <a:r>
              <a:rPr lang="de-DE" dirty="0"/>
              <a:t>- Sehen Sie Verbindungen zu anderen Fächern (z. B. Ethik, Biologie, Sozialkunde), in denen dieses Thema eher verortet ist?</a:t>
            </a:r>
          </a:p>
          <a:p>
            <a:r>
              <a:rPr lang="de-DE" dirty="0"/>
              <a:t>- Welche Herausforderungen oder Unsicherheiten empfinden Sie bei diesem Thema (z. B. Datenschutz, Scham, mediale Überforderung)?</a:t>
            </a:r>
          </a:p>
        </p:txBody>
      </p:sp>
      <p:sp>
        <p:nvSpPr>
          <p:cNvPr id="4" name="Foliennummernplatzhalter 3">
            <a:extLst>
              <a:ext uri="{FF2B5EF4-FFF2-40B4-BE49-F238E27FC236}">
                <a16:creationId xmlns:a16="http://schemas.microsoft.com/office/drawing/2014/main" id="{F3FBE42E-969A-7DA8-16BD-FC882CBCAF6F}"/>
              </a:ext>
            </a:extLst>
          </p:cNvPr>
          <p:cNvSpPr>
            <a:spLocks noGrp="1"/>
          </p:cNvSpPr>
          <p:nvPr>
            <p:ph type="sldNum" sz="quarter" idx="5"/>
          </p:nvPr>
        </p:nvSpPr>
        <p:spPr/>
        <p:txBody>
          <a:bodyPr/>
          <a:lstStyle/>
          <a:p>
            <a:fld id="{C1EEEDFD-5915-4F7B-B712-75E9BB55AD12}" type="slidenum">
              <a:rPr lang="de-DE" smtClean="0"/>
              <a:t>21</a:t>
            </a:fld>
            <a:endParaRPr lang="de-DE"/>
          </a:p>
        </p:txBody>
      </p:sp>
    </p:spTree>
    <p:extLst>
      <p:ext uri="{BB962C8B-B14F-4D97-AF65-F5344CB8AC3E}">
        <p14:creationId xmlns:p14="http://schemas.microsoft.com/office/powerpoint/2010/main" val="3762567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159911-FF97-B867-19C2-E470C816192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431B789-FF00-B140-D8F0-83FBADCE783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65DA23A-AFCC-EAC2-0D8C-295585CDA671}"/>
              </a:ext>
            </a:extLst>
          </p:cNvPr>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Der Aufbau der Fortbildung folgt einer klaren didaktischen Logik: Ein kurzer theoretischer Input bildet die Grundlage und wird unmittelbar durch eine praktische Erprobungsphase ergänzt. Die dabei gemachten eigenen Erfahrungen dienen anschließend als Ausgangspunkt für Reflexionsprozesse, die in einer weiteren theoretischen Einordnung aufgegriffen und mit wissenschaftlichen Erkenntnissen fundiert werden.</a:t>
            </a:r>
          </a:p>
          <a:p>
            <a:r>
              <a:rPr lang="de-DE" sz="1200" b="0" i="0" u="none" strike="noStrike" kern="1200" dirty="0">
                <a:solidFill>
                  <a:schemeClr val="tx1"/>
                </a:solidFill>
                <a:effectLst/>
                <a:latin typeface="+mn-lt"/>
                <a:ea typeface="+mn-ea"/>
                <a:cs typeface="+mn-cs"/>
              </a:rPr>
              <a:t>Ein zentrales Element der Fortbildung ist ein praxiserprobtes Unterrichtskonzept, das es ermöglicht, das Thema mit vergleichsweise geringem zusätzlichem Aufwand in den schulischen Sportunterricht zu integrieren.</a:t>
            </a:r>
          </a:p>
        </p:txBody>
      </p:sp>
      <p:sp>
        <p:nvSpPr>
          <p:cNvPr id="4" name="Foliennummernplatzhalter 3">
            <a:extLst>
              <a:ext uri="{FF2B5EF4-FFF2-40B4-BE49-F238E27FC236}">
                <a16:creationId xmlns:a16="http://schemas.microsoft.com/office/drawing/2014/main" id="{45730A74-5909-A773-9280-C353CA3E8C6D}"/>
              </a:ext>
            </a:extLst>
          </p:cNvPr>
          <p:cNvSpPr>
            <a:spLocks noGrp="1"/>
          </p:cNvSpPr>
          <p:nvPr>
            <p:ph type="sldNum" sz="quarter" idx="5"/>
          </p:nvPr>
        </p:nvSpPr>
        <p:spPr/>
        <p:txBody>
          <a:bodyPr/>
          <a:lstStyle/>
          <a:p>
            <a:fld id="{C1EEEDFD-5915-4F7B-B712-75E9BB55AD12}" type="slidenum">
              <a:rPr lang="de-DE" smtClean="0"/>
              <a:t>2</a:t>
            </a:fld>
            <a:endParaRPr lang="de-DE"/>
          </a:p>
        </p:txBody>
      </p:sp>
    </p:spTree>
    <p:extLst>
      <p:ext uri="{BB962C8B-B14F-4D97-AF65-F5344CB8AC3E}">
        <p14:creationId xmlns:p14="http://schemas.microsoft.com/office/powerpoint/2010/main" val="35765726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A71CE-4ED2-25D2-8B56-0193D897AB9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0E7E9F9-5128-3A00-E14C-F0BC13F87F6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74E43D6-578E-E87D-27AF-072CCD252E00}"/>
              </a:ext>
            </a:extLst>
          </p:cNvPr>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Der Körper kann aus unterschiedlichen Perspektiven betrachtet werden. Aus einer gesellschaftlich-objektivistischen Perspektive steht der </a:t>
            </a:r>
            <a:r>
              <a:rPr lang="de-DE" sz="1200" b="0" i="0" u="none" strike="noStrike" kern="1200" dirty="0" err="1">
                <a:solidFill>
                  <a:schemeClr val="tx1"/>
                </a:solidFill>
                <a:effectLst/>
                <a:latin typeface="+mn-lt"/>
                <a:ea typeface="+mn-ea"/>
                <a:cs typeface="+mn-cs"/>
              </a:rPr>
              <a:t>disziplinierbare</a:t>
            </a:r>
            <a:r>
              <a:rPr lang="de-DE" sz="1200" b="0" i="0" u="none" strike="noStrike" kern="1200" dirty="0">
                <a:solidFill>
                  <a:schemeClr val="tx1"/>
                </a:solidFill>
                <a:effectLst/>
                <a:latin typeface="+mn-lt"/>
                <a:ea typeface="+mn-ea"/>
                <a:cs typeface="+mn-cs"/>
              </a:rPr>
              <a:t> und instrumentalisierbare Körper als Objekt im Mittelpunkt, der gesellschaftlichen Normen, Leistungsanforderungen und Optimierungslogiken unterliegt (Thiel et al., 2020). Demgegenüber richtet eine individuell-subjektivistische Perspektive den Blick auf vielfältige, individuelle Körper, die nicht nur von gesellschaftlichen Bedingungen geformt werden, sondern diese zugleich (</a:t>
            </a:r>
            <a:r>
              <a:rPr lang="de-DE" sz="1200" b="0" i="0" u="none" strike="noStrike" kern="1200" dirty="0" err="1">
                <a:solidFill>
                  <a:schemeClr val="tx1"/>
                </a:solidFill>
                <a:effectLst/>
                <a:latin typeface="+mn-lt"/>
                <a:ea typeface="+mn-ea"/>
                <a:cs typeface="+mn-cs"/>
              </a:rPr>
              <a:t>ko</a:t>
            </a:r>
            <a:r>
              <a:rPr lang="de-DE" sz="1200" b="0" i="0" u="none" strike="noStrike" kern="1200" dirty="0">
                <a:solidFill>
                  <a:schemeClr val="tx1"/>
                </a:solidFill>
                <a:effectLst/>
                <a:latin typeface="+mn-lt"/>
                <a:ea typeface="+mn-ea"/>
                <a:cs typeface="+mn-cs"/>
              </a:rPr>
              <a:t>-)konstituieren (</a:t>
            </a:r>
            <a:r>
              <a:rPr lang="de-DE" sz="1200" b="0" i="0" u="none" strike="noStrike" kern="1200" dirty="0" err="1">
                <a:solidFill>
                  <a:schemeClr val="tx1"/>
                </a:solidFill>
                <a:effectLst/>
                <a:latin typeface="+mn-lt"/>
                <a:ea typeface="+mn-ea"/>
                <a:cs typeface="+mn-cs"/>
              </a:rPr>
              <a:t>Pürgstaller</a:t>
            </a:r>
            <a:r>
              <a:rPr lang="de-DE" sz="1200" b="0" i="0" u="none" strike="noStrike" kern="1200" dirty="0">
                <a:solidFill>
                  <a:schemeClr val="tx1"/>
                </a:solidFill>
                <a:effectLst/>
                <a:latin typeface="+mn-lt"/>
                <a:ea typeface="+mn-ea"/>
                <a:cs typeface="+mn-cs"/>
              </a:rPr>
              <a:t>, 2023). Der Körper erscheint hier als aktiver Gestalter seiner sozialen Wirklichkeit.</a:t>
            </a:r>
          </a:p>
          <a:p>
            <a:endParaRPr lang="de-DE" sz="1200" b="0" i="0" u="none" strike="noStrike" kern="1200" dirty="0">
              <a:solidFill>
                <a:schemeClr val="tx1"/>
              </a:solidFill>
              <a:effectLst/>
              <a:latin typeface="+mn-lt"/>
              <a:ea typeface="+mn-ea"/>
              <a:cs typeface="+mn-cs"/>
            </a:endParaRPr>
          </a:p>
          <a:p>
            <a:r>
              <a:rPr lang="de-DE" sz="1200" b="0" i="0" u="none" strike="noStrike" kern="1200" dirty="0">
                <a:solidFill>
                  <a:schemeClr val="tx1"/>
                </a:solidFill>
                <a:effectLst/>
                <a:latin typeface="+mn-lt"/>
                <a:ea typeface="+mn-ea"/>
                <a:cs typeface="+mn-cs"/>
              </a:rPr>
              <a:t>Didaktisch ist dabei zu berücksichtigen, dass sich beide Perspektiven lediglich analytisch trennen lassen. In gesellschaftlichen Zusammenhängen ist der Körper stets zugleich Produkt gesellschaftlicher Einflüsse und Produzent sozialer Wirklichkeit</a:t>
            </a:r>
          </a:p>
          <a:p>
            <a:endParaRPr lang="de-DE" dirty="0"/>
          </a:p>
        </p:txBody>
      </p:sp>
      <p:sp>
        <p:nvSpPr>
          <p:cNvPr id="4" name="Foliennummernplatzhalter 3">
            <a:extLst>
              <a:ext uri="{FF2B5EF4-FFF2-40B4-BE49-F238E27FC236}">
                <a16:creationId xmlns:a16="http://schemas.microsoft.com/office/drawing/2014/main" id="{A21877D2-B96B-4496-4513-B43F76B71446}"/>
              </a:ext>
            </a:extLst>
          </p:cNvPr>
          <p:cNvSpPr>
            <a:spLocks noGrp="1"/>
          </p:cNvSpPr>
          <p:nvPr>
            <p:ph type="sldNum" sz="quarter" idx="5"/>
          </p:nvPr>
        </p:nvSpPr>
        <p:spPr/>
        <p:txBody>
          <a:bodyPr/>
          <a:lstStyle/>
          <a:p>
            <a:fld id="{C1EEEDFD-5915-4F7B-B712-75E9BB55AD12}" type="slidenum">
              <a:rPr lang="de-DE" smtClean="0"/>
              <a:t>23</a:t>
            </a:fld>
            <a:endParaRPr lang="de-DE"/>
          </a:p>
        </p:txBody>
      </p:sp>
    </p:spTree>
    <p:extLst>
      <p:ext uri="{BB962C8B-B14F-4D97-AF65-F5344CB8AC3E}">
        <p14:creationId xmlns:p14="http://schemas.microsoft.com/office/powerpoint/2010/main" val="20165347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Körperbezogene Selbstoptimierung ist eng mit digitalen Medien verknüpft. Fotos fungieren im Kontext der Digitalisierung als zentrale Bausteine der Selbstdarstellung und dienen der Präsentation dessen, was Konsumierende von einer Person sehen sollen. Körper werden damit gezielt inszeniert und öffentlich sichtbar gemacht.</a:t>
            </a:r>
          </a:p>
          <a:p>
            <a:r>
              <a:rPr lang="de-DE" sz="1200" b="0" i="0" u="none" strike="noStrike" kern="1200" dirty="0">
                <a:solidFill>
                  <a:schemeClr val="tx1"/>
                </a:solidFill>
                <a:effectLst/>
                <a:latin typeface="+mn-lt"/>
                <a:ea typeface="+mn-ea"/>
                <a:cs typeface="+mn-cs"/>
              </a:rPr>
              <a:t>Im gesellschaftlichen Diskurs symbolisiert der schlanke Körper neben der Bereitschaft zum Verzicht vor allem Disziplin, harte Arbeit und die Fähigkeit, langfristige Ziele zu verfolgen. Schlankheit wird dadurch zu einem Symbol für Erfolg, das weit über gesundheits- und sportbezogene Lebensbereiche hinausreicht, beispielsweise auch in beruflichen Kontexten.</a:t>
            </a:r>
          </a:p>
          <a:p>
            <a:r>
              <a:rPr lang="de-DE" sz="1200" b="0" i="0" u="none" strike="noStrike" kern="1200" dirty="0">
                <a:solidFill>
                  <a:schemeClr val="tx1"/>
                </a:solidFill>
                <a:effectLst/>
                <a:latin typeface="+mn-lt"/>
                <a:ea typeface="+mn-ea"/>
                <a:cs typeface="+mn-cs"/>
              </a:rPr>
              <a:t>Die Arbeit am eigenen Körper bewegt sich dabei in einem Spannungsfeld zwischen individuellen, subjektiven Wertvorstellungen und zugleich gesellschaftlich kommunizierten, normierten und idealtypischen Vorgaben. Digitale Medien verstärken dieses Spannungsfeld, indem sie entsprechende Normvorstellungen in hoher Frequenz und Reichweite verbreiten.</a:t>
            </a:r>
          </a:p>
          <a:p>
            <a:r>
              <a:rPr lang="de-DE" sz="1200" b="0" i="0" u="none" strike="noStrike" kern="1200" dirty="0">
                <a:solidFill>
                  <a:schemeClr val="tx1"/>
                </a:solidFill>
                <a:effectLst/>
                <a:latin typeface="+mn-lt"/>
                <a:ea typeface="+mn-ea"/>
                <a:cs typeface="+mn-cs"/>
              </a:rPr>
              <a:t>Über soziale Medien werden gesellschaftliche Normen körperlicher Ästhetik, Moden und Trends nicht nur in nahezu unmerklicher Geschwindigkeit, sondern auch mit erheblichem sozialen Druck kommuniziert (Thiel et al., 2020, S. 307). Daraus können vielfältige Konsequenzen entstehen, darunter Körperunzufriedenheit, Essstörungen sowie Stigmatisierung und Diskriminierung (Baumgartner-Hirscher &amp; Zumbach, 2019). Für den schulischen Kontext zeigen sich zudem mögliche Auswirkungen in Form von Angst, Scham und fehlender Motivation im Sportunterricht (</a:t>
            </a:r>
            <a:r>
              <a:rPr lang="de-DE" sz="1200" b="0" i="0" u="none" strike="noStrike" kern="1200" dirty="0" err="1">
                <a:solidFill>
                  <a:schemeClr val="tx1"/>
                </a:solidFill>
                <a:effectLst/>
                <a:latin typeface="+mn-lt"/>
                <a:ea typeface="+mn-ea"/>
                <a:cs typeface="+mn-cs"/>
              </a:rPr>
              <a:t>Grimminger</a:t>
            </a:r>
            <a:r>
              <a:rPr lang="de-DE" sz="1200" b="0" i="0" u="none" strike="noStrike" kern="1200" dirty="0">
                <a:solidFill>
                  <a:schemeClr val="tx1"/>
                </a:solidFill>
                <a:effectLst/>
                <a:latin typeface="+mn-lt"/>
                <a:ea typeface="+mn-ea"/>
                <a:cs typeface="+mn-cs"/>
              </a:rPr>
              <a:t>-Seidensticker et al., 2019).</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24</a:t>
            </a:fld>
            <a:endParaRPr lang="de-DE"/>
          </a:p>
        </p:txBody>
      </p:sp>
    </p:spTree>
    <p:extLst>
      <p:ext uri="{BB962C8B-B14F-4D97-AF65-F5344CB8AC3E}">
        <p14:creationId xmlns:p14="http://schemas.microsoft.com/office/powerpoint/2010/main" val="10199713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7208-500A-B861-567C-68C5AA9A08E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AEE83A5-742E-8D6C-77CC-B1E1A4B1CC7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53ABD56-CA26-B2E9-64D5-F41A9BD32E8F}"/>
              </a:ext>
            </a:extLst>
          </p:cNvPr>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Die Dis-Empowerment-These beschreibt, dass Menschen sich bei der Darstellung ihrer selbst in Bildern oder Videos häufig an vorherrschenden gesellschaftlichen Regeln und Erwartungen orientieren. Anstatt bestehende Normen aufzubrechen, werden diese durch die Selbstinszenierung vielfach reproduziert. Auf diese Weise wird insbesondere das traditionelle Verständnis von zwei klar getrennten Geschlechtern (Mann und Frau) sowie heterosexuellen Beziehungs- und Körpernormen weiter verstärkt.</a:t>
            </a:r>
          </a:p>
          <a:p>
            <a:r>
              <a:rPr lang="de-DE" sz="1200" b="0" i="0" u="none" strike="noStrike" kern="1200" dirty="0">
                <a:solidFill>
                  <a:schemeClr val="tx1"/>
                </a:solidFill>
                <a:effectLst/>
                <a:latin typeface="+mn-lt"/>
                <a:ea typeface="+mn-ea"/>
                <a:cs typeface="+mn-cs"/>
              </a:rPr>
              <a:t>Vor diesem Hintergrund ist der Austausch über die Herausforderungen und Chancen von </a:t>
            </a:r>
            <a:r>
              <a:rPr lang="de-DE" sz="1200" b="0" i="0" u="none" strike="noStrike" kern="1200" dirty="0" err="1">
                <a:solidFill>
                  <a:schemeClr val="tx1"/>
                </a:solidFill>
                <a:effectLst/>
                <a:latin typeface="+mn-lt"/>
                <a:ea typeface="+mn-ea"/>
                <a:cs typeface="+mn-cs"/>
              </a:rPr>
              <a:t>Social</a:t>
            </a:r>
            <a:r>
              <a:rPr lang="de-DE" sz="1200" b="0" i="0" u="none" strike="noStrike" kern="1200" dirty="0">
                <a:solidFill>
                  <a:schemeClr val="tx1"/>
                </a:solidFill>
                <a:effectLst/>
                <a:latin typeface="+mn-lt"/>
                <a:ea typeface="+mn-ea"/>
                <a:cs typeface="+mn-cs"/>
              </a:rPr>
              <a:t> Media im Sportunterricht ein zentrales Element der Fortbildung. Ziel ist es, gemeinsam zu reflektieren, inwiefern soziale Medien bestehende Körper-, Geschlechter- und Rollenbilder stabilisieren, aber zugleich auch Potenziale für Irritation, Reflexion und alternative Darstellungen eröffnen können.</a:t>
            </a:r>
          </a:p>
          <a:p>
            <a:endParaRPr lang="de-DE" dirty="0"/>
          </a:p>
          <a:p>
            <a:r>
              <a:rPr lang="de-DE" u="sng" dirty="0"/>
              <a:t>HERAUSFORDERUNGEN:</a:t>
            </a:r>
          </a:p>
          <a:p>
            <a:pPr marL="171450" indent="-171450">
              <a:buFont typeface="Wingdings" panose="05000000000000000000" pitchFamily="2" charset="2"/>
              <a:buChar char="ü"/>
            </a:pPr>
            <a:r>
              <a:rPr lang="de-DE" dirty="0"/>
              <a:t>Zunächst soll der Zusammenhang von medialen Körperidealen, die oft digital bearbeitet sind, und Körperunzufriedenheit von Kindern und Jugendlichen hervorgehoben werden.</a:t>
            </a:r>
          </a:p>
          <a:p>
            <a:pPr marL="171450" indent="-171450">
              <a:buFont typeface="Wingdings" panose="05000000000000000000" pitchFamily="2" charset="2"/>
              <a:buChar char="ü"/>
            </a:pPr>
            <a:r>
              <a:rPr lang="de-DE" dirty="0"/>
              <a:t>Mögliche Auswirkungen auf den Sportunterricht sind Fehleinschätzungen der eigenen körperlichen Fähigkeiten, Angst oder fehlende Motivation</a:t>
            </a:r>
          </a:p>
          <a:p>
            <a:pPr marL="171450" indent="-171450">
              <a:buFont typeface="Wingdings" panose="05000000000000000000" pitchFamily="2" charset="2"/>
              <a:buChar char="ü"/>
            </a:pPr>
            <a:r>
              <a:rPr lang="de-DE" dirty="0"/>
              <a:t>Da </a:t>
            </a:r>
            <a:r>
              <a:rPr lang="de-DE" dirty="0" err="1"/>
              <a:t>Social</a:t>
            </a:r>
            <a:r>
              <a:rPr lang="de-DE" dirty="0"/>
              <a:t> Media fester Bestandteil jugendlicher Lebensrealitäten sind, sollte diese Thematik im Unterricht aufgegriffen werden. Doch es bestehen einige Hindernisse für eine Medienbildung im Sportunterricht: z.B. die Sensibilität des Themas „Körper“, fehlendes </a:t>
            </a:r>
            <a:r>
              <a:rPr lang="de-DE" dirty="0" err="1"/>
              <a:t>Know-How</a:t>
            </a:r>
            <a:r>
              <a:rPr lang="de-DE" dirty="0"/>
              <a:t> über </a:t>
            </a:r>
            <a:r>
              <a:rPr lang="de-DE" dirty="0" err="1"/>
              <a:t>Social</a:t>
            </a:r>
            <a:r>
              <a:rPr lang="de-DE" dirty="0"/>
              <a:t> Media seitens der Lehrkräfte, eine mögliche Konkurrenz zur aktiven Bewegungszeit und eine mangelhafte digitaler Ausstattung in Sporthallen.</a:t>
            </a:r>
          </a:p>
          <a:p>
            <a:pPr marL="171450" indent="-171450">
              <a:buFont typeface="Wingdings" panose="05000000000000000000" pitchFamily="2" charset="2"/>
              <a:buChar char="ü"/>
            </a:pPr>
            <a:endParaRPr lang="de-DE" dirty="0"/>
          </a:p>
          <a:p>
            <a:pPr marL="0" indent="0">
              <a:buFont typeface="Wingdings" panose="05000000000000000000" pitchFamily="2" charset="2"/>
              <a:buNone/>
            </a:pPr>
            <a:r>
              <a:rPr lang="de-DE" u="sng" dirty="0"/>
              <a:t>CHANCEN:</a:t>
            </a:r>
          </a:p>
          <a:p>
            <a:pPr marL="171450" indent="-171450">
              <a:buFont typeface="Wingdings" panose="05000000000000000000" pitchFamily="2" charset="2"/>
              <a:buChar char="ü"/>
            </a:pPr>
            <a:r>
              <a:rPr lang="de-DE" dirty="0" err="1"/>
              <a:t>Social</a:t>
            </a:r>
            <a:r>
              <a:rPr lang="de-DE" dirty="0"/>
              <a:t> Media im Sportunterricht zu thematisieren oder als methodisches Tool zu nutzen, bringt verschiedene Potentiale mit sich. Werden gegenwärtige Phänomene und Trends, die die </a:t>
            </a:r>
            <a:r>
              <a:rPr lang="de-DE" dirty="0" err="1"/>
              <a:t>Schüler:innen</a:t>
            </a:r>
            <a:r>
              <a:rPr lang="de-DE" dirty="0"/>
              <a:t> beschäftigt, im Unterricht aufgegriffen, kann sich das positiv auf die Teilnahme und Motivation auswirken. Es entstehen neue Gesprächsanlässe zwischen Lehrkraft und </a:t>
            </a:r>
            <a:r>
              <a:rPr lang="de-DE" dirty="0" err="1"/>
              <a:t>Schüler:innen</a:t>
            </a:r>
            <a:r>
              <a:rPr lang="de-DE" dirty="0"/>
              <a:t> und das ist eine Möglichkeit essentielle Medienkompetenzen zu fördern, wie bspw. Kritik- und Reflexionsfähigkeiten. </a:t>
            </a:r>
          </a:p>
          <a:p>
            <a:pPr marL="171450" indent="-171450">
              <a:buFont typeface="Wingdings" panose="05000000000000000000" pitchFamily="2" charset="2"/>
              <a:buChar char="ü"/>
            </a:pPr>
            <a:r>
              <a:rPr lang="de-DE" dirty="0"/>
              <a:t>Vielfältige Einsatzmöglichkeiten, hier 2 Beispiele: Lehrkräfte können entlastet werden, wenn Übungen einer Fitnesseinheit mithilfe eines YouTube-Videos demonstriert werden. </a:t>
            </a:r>
            <a:r>
              <a:rPr lang="de-DE" dirty="0" err="1"/>
              <a:t>Schüler:innen</a:t>
            </a:r>
            <a:r>
              <a:rPr lang="de-DE" dirty="0"/>
              <a:t> werden unterstützt, wenn sie Tanzchoreografien in TikTok zur Inspiration nutzen.</a:t>
            </a:r>
          </a:p>
          <a:p>
            <a:endParaRPr lang="de-DE" dirty="0"/>
          </a:p>
        </p:txBody>
      </p:sp>
      <p:sp>
        <p:nvSpPr>
          <p:cNvPr id="4" name="Foliennummernplatzhalter 3">
            <a:extLst>
              <a:ext uri="{FF2B5EF4-FFF2-40B4-BE49-F238E27FC236}">
                <a16:creationId xmlns:a16="http://schemas.microsoft.com/office/drawing/2014/main" id="{DBAD07F2-A0D2-85BE-65AD-BEE8949EB10A}"/>
              </a:ext>
            </a:extLst>
          </p:cNvPr>
          <p:cNvSpPr>
            <a:spLocks noGrp="1"/>
          </p:cNvSpPr>
          <p:nvPr>
            <p:ph type="sldNum" sz="quarter" idx="5"/>
          </p:nvPr>
        </p:nvSpPr>
        <p:spPr/>
        <p:txBody>
          <a:bodyPr/>
          <a:lstStyle/>
          <a:p>
            <a:fld id="{C1EEEDFD-5915-4F7B-B712-75E9BB55AD12}" type="slidenum">
              <a:rPr lang="de-DE" smtClean="0"/>
              <a:t>25</a:t>
            </a:fld>
            <a:endParaRPr lang="de-DE"/>
          </a:p>
        </p:txBody>
      </p:sp>
    </p:spTree>
    <p:extLst>
      <p:ext uri="{BB962C8B-B14F-4D97-AF65-F5344CB8AC3E}">
        <p14:creationId xmlns:p14="http://schemas.microsoft.com/office/powerpoint/2010/main" val="14463929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26</a:t>
            </a:fld>
            <a:endParaRPr lang="de-DE"/>
          </a:p>
        </p:txBody>
      </p:sp>
    </p:spTree>
    <p:extLst>
      <p:ext uri="{BB962C8B-B14F-4D97-AF65-F5344CB8AC3E}">
        <p14:creationId xmlns:p14="http://schemas.microsoft.com/office/powerpoint/2010/main" val="31057267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Die folgenden drei Unterrichtsentwürfe bilden den praxisorientierten Kern der Fortbildung. Sie enthalten eine strukturierte Zeitplanung, zentrale theoretische Inhalte, Angaben zu Sozialformen, benötigten Materialien sowie formulierte Lernziele. Ziel ist es, den Teilnehmenden konkrete und umsetzbare Beispiele für die Integration der Fortbildungsinhalte in den schulischen Sportunterricht an die Hand zu geben.</a:t>
            </a:r>
          </a:p>
          <a:p>
            <a:r>
              <a:rPr lang="de-DE" sz="1200" b="0" i="0" u="none" strike="noStrike" kern="1200" dirty="0">
                <a:solidFill>
                  <a:schemeClr val="tx1"/>
                </a:solidFill>
                <a:effectLst/>
                <a:latin typeface="+mn-lt"/>
                <a:ea typeface="+mn-ea"/>
                <a:cs typeface="+mn-cs"/>
              </a:rPr>
              <a:t>Gleichzeitig wird deutlich gemacht, dass die Entwürfe als Orientierungs- und Adaptionsangebote zu verstehen sind. Jede teilnehmende Lehrkraft ist aufgefordert, die Unterrichtsentwürfe vor dem Hintergrund der eigenen schulischen Rahmenbedingungen zu prüfen und gegebenenfalls anzupassen. Abhängig vom schulischen Kontext kann zudem eine Umsetzung im regulären Unterricht oder alternativ im Rahmen von Projekttagen sinnvoll sein.</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28</a:t>
            </a:fld>
            <a:endParaRPr lang="de-DE"/>
          </a:p>
        </p:txBody>
      </p:sp>
    </p:spTree>
    <p:extLst>
      <p:ext uri="{BB962C8B-B14F-4D97-AF65-F5344CB8AC3E}">
        <p14:creationId xmlns:p14="http://schemas.microsoft.com/office/powerpoint/2010/main" val="28876461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Der Unterrichtsentwurf zielt darauf ab, die Schülerinnen und Schüler schrittweise für die Wirkung medial inszenierter Fitness- und Körperdarstellungen zu sensibilisieren und diese mit der eigenen Körperwahrnehmung in Beziehung zu setzen. Der Einstieg über Impulskarten aktiviert zunächst subjektive Vorstellungen von einem „gesunden“ oder „schönen“ Körper und macht individuelle Vorannahmen sichtbar, ohne diese zu bewerten.</a:t>
            </a:r>
          </a:p>
          <a:p>
            <a:r>
              <a:rPr lang="de-DE" sz="1200" b="0" i="0" u="none" strike="noStrike" kern="1200" dirty="0">
                <a:solidFill>
                  <a:schemeClr val="tx1"/>
                </a:solidFill>
                <a:effectLst/>
                <a:latin typeface="+mn-lt"/>
                <a:ea typeface="+mn-ea"/>
                <a:cs typeface="+mn-cs"/>
              </a:rPr>
              <a:t>Die anschließende Bewegungseinheit mit einem Dance-Workout schafft eine gemeinsame Körpererfahrung, die bewusst vor der Analyse medialer Inszenierungen steht. Auf diese Weise wird ein induktiver Zugang gewählt: Die Schülerinnen und Schüler sammeln zunächst eigene Erfahrungen, die später reflektiert und eingeordnet werden. In der Reflexionsphase wird die Aufmerksamkeit gezielt auf die innere Körperwahrnehmung gelenkt. Hier können – je nach Lerngruppe – auch konkretere Leitfragen eingesetzt werden, um Empfindungen, Emotionen und körperliche Zustände differenzierter zu erfassen.</a:t>
            </a:r>
          </a:p>
          <a:p>
            <a:r>
              <a:rPr lang="de-DE" sz="1200" b="0" i="0" u="none" strike="noStrike" kern="1200" dirty="0">
                <a:solidFill>
                  <a:schemeClr val="tx1"/>
                </a:solidFill>
                <a:effectLst/>
                <a:latin typeface="+mn-lt"/>
                <a:ea typeface="+mn-ea"/>
                <a:cs typeface="+mn-cs"/>
              </a:rPr>
              <a:t>Ausgehend von dieser individuellen Reflexion wird in der anschließenden Diskussion der Blick nach außen geöffnet. Die Schülerinnen und Schüler setzen ihre eigenen Wahrnehmungen in Beziehung zur medialen Inszenierung des Dance-Workouts und reflektieren Aspekte wie Authentizität, Motivationswirkung und Körperdarstellung. Ziel ist es, eine Sensibilisierung für </a:t>
            </a:r>
            <a:r>
              <a:rPr lang="de-DE" sz="1200" b="0" i="0" u="none" strike="noStrike" kern="1200" dirty="0" err="1">
                <a:solidFill>
                  <a:schemeClr val="tx1"/>
                </a:solidFill>
                <a:effectLst/>
                <a:latin typeface="+mn-lt"/>
                <a:ea typeface="+mn-ea"/>
                <a:cs typeface="+mn-cs"/>
              </a:rPr>
              <a:t>Influencing</a:t>
            </a:r>
            <a:r>
              <a:rPr lang="de-DE" sz="1200" b="0" i="0" u="none" strike="noStrike" kern="1200" dirty="0">
                <a:solidFill>
                  <a:schemeClr val="tx1"/>
                </a:solidFill>
                <a:effectLst/>
                <a:latin typeface="+mn-lt"/>
                <a:ea typeface="+mn-ea"/>
                <a:cs typeface="+mn-cs"/>
              </a:rPr>
              <a:t>-Prozesse und deren potenzielle Wirkung auf das eigene Körperbild anzubahnen.</a:t>
            </a:r>
          </a:p>
          <a:p>
            <a:r>
              <a:rPr lang="de-DE" sz="1200" b="0" i="0" u="none" strike="noStrike" kern="1200" dirty="0">
                <a:solidFill>
                  <a:schemeClr val="tx1"/>
                </a:solidFill>
                <a:effectLst/>
                <a:latin typeface="+mn-lt"/>
                <a:ea typeface="+mn-ea"/>
                <a:cs typeface="+mn-cs"/>
              </a:rPr>
              <a:t>Methodisch verbindet der Unterricht induktive und deduktive Elemente sowie Phasen des selbstgesteuerten </a:t>
            </a:r>
            <a:r>
              <a:rPr lang="de-DE" sz="1200" b="0" i="0" u="none" strike="noStrike" kern="1200" dirty="0" err="1">
                <a:solidFill>
                  <a:schemeClr val="tx1"/>
                </a:solidFill>
                <a:effectLst/>
                <a:latin typeface="+mn-lt"/>
                <a:ea typeface="+mn-ea"/>
                <a:cs typeface="+mn-cs"/>
              </a:rPr>
              <a:t>Lernensmit</a:t>
            </a:r>
            <a:r>
              <a:rPr lang="de-DE" sz="1200" b="0" i="0" u="none" strike="noStrike" kern="1200" dirty="0">
                <a:solidFill>
                  <a:schemeClr val="tx1"/>
                </a:solidFill>
                <a:effectLst/>
                <a:latin typeface="+mn-lt"/>
                <a:ea typeface="+mn-ea"/>
                <a:cs typeface="+mn-cs"/>
              </a:rPr>
              <a:t> angeleiteten Reflexions- und Austauschformaten. Dadurch wird nicht nur die Körper- und Bewegungserfahrung thematisiert, sondern zugleich eine kritisch-reflexive Medienkompetenz gefördert, die Schülerinnen und Schüler befähigt, Fitnessinhalte in sozialen Medien bewusster, reflektierter und selbstbestimmter zu betrachten</a:t>
            </a:r>
          </a:p>
          <a:p>
            <a:pPr marL="0" indent="0">
              <a:buFontTx/>
              <a:buNone/>
            </a:pPr>
            <a:endParaRPr lang="de-DE" b="0" dirty="0"/>
          </a:p>
        </p:txBody>
      </p:sp>
      <p:sp>
        <p:nvSpPr>
          <p:cNvPr id="4" name="Foliennummernplatzhalter 3"/>
          <p:cNvSpPr>
            <a:spLocks noGrp="1"/>
          </p:cNvSpPr>
          <p:nvPr>
            <p:ph type="sldNum" sz="quarter" idx="5"/>
          </p:nvPr>
        </p:nvSpPr>
        <p:spPr/>
        <p:txBody>
          <a:bodyPr/>
          <a:lstStyle/>
          <a:p>
            <a:fld id="{C1EEEDFD-5915-4F7B-B712-75E9BB55AD12}" type="slidenum">
              <a:rPr lang="de-DE" smtClean="0"/>
              <a:t>31</a:t>
            </a:fld>
            <a:endParaRPr lang="de-DE"/>
          </a:p>
        </p:txBody>
      </p:sp>
    </p:spTree>
    <p:extLst>
      <p:ext uri="{BB962C8B-B14F-4D97-AF65-F5344CB8AC3E}">
        <p14:creationId xmlns:p14="http://schemas.microsoft.com/office/powerpoint/2010/main" val="557485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Der Unterrichtsverlauf folgt einer klaren handlungs- und erfahrungsorientierten Struktur. Ausgehend von einer kurzen Wiederholungsphase zur Sicherung zentraler Ergebnisse der vorherigen Stunde werden die Schülerinnen und Schüler zunächst aktiv in einen eigenen Bewegungsprozess eingebunden. Die Durchführung eines Fitnessvideos ermöglicht eine unmittelbare Körpererfahrung und schafft eine gemeinsame Erfahrungsbasis.</a:t>
            </a:r>
          </a:p>
          <a:p>
            <a:endParaRPr lang="de-DE" sz="1200" b="0" i="0" u="none" strike="noStrike" kern="1200" dirty="0">
              <a:solidFill>
                <a:schemeClr val="tx1"/>
              </a:solidFill>
              <a:effectLst/>
              <a:latin typeface="+mn-lt"/>
              <a:ea typeface="+mn-ea"/>
              <a:cs typeface="+mn-cs"/>
            </a:endParaRPr>
          </a:p>
          <a:p>
            <a:r>
              <a:rPr lang="de-DE" sz="1200" b="0" i="0" u="none" strike="noStrike" kern="1200" dirty="0">
                <a:solidFill>
                  <a:schemeClr val="tx1"/>
                </a:solidFill>
                <a:effectLst/>
                <a:latin typeface="+mn-lt"/>
                <a:ea typeface="+mn-ea"/>
                <a:cs typeface="+mn-cs"/>
              </a:rPr>
              <a:t>Auf dieser Grundlage erfolgt eine analytische Auseinandersetzung mit den erlebten Inhalten. In Kleingruppen reflektieren die Schülerinnen und Schüler Trainingsstil, Wirkung, Sprache, Motivation und Körperbilder mithilfe strukturierter Leitfragen. Die anschließende Präsentations- und Diskussionsphase dient der Einordnung individueller Wahrnehmungen, der Herausarbeitung von Gemeinsamkeiten und Unterschieden sowie der Ableitung persönlicher Konsequenzen für das eigene Körperbild.</a:t>
            </a:r>
          </a:p>
          <a:p>
            <a:r>
              <a:rPr lang="de-DE" sz="1200" b="0" i="0" u="none" strike="noStrike" kern="1200" dirty="0">
                <a:solidFill>
                  <a:schemeClr val="tx1"/>
                </a:solidFill>
                <a:effectLst/>
                <a:latin typeface="+mn-lt"/>
                <a:ea typeface="+mn-ea"/>
                <a:cs typeface="+mn-cs"/>
              </a:rPr>
              <a:t>Durch die Verknüpfung von Bewegung, Analyse und Reflexion wird ein Transfer zwischen eigener Erfahrung und medial vermittelten Körperbildern ermöglicht. Der geplante Zeitpuffer erlaubt dabei eine flexible Anpassung an Gruppendynamiken und Diskussionsbedarfe.</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32</a:t>
            </a:fld>
            <a:endParaRPr lang="de-DE"/>
          </a:p>
        </p:txBody>
      </p:sp>
    </p:spTree>
    <p:extLst>
      <p:ext uri="{BB962C8B-B14F-4D97-AF65-F5344CB8AC3E}">
        <p14:creationId xmlns:p14="http://schemas.microsoft.com/office/powerpoint/2010/main" val="415799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Der Unterrichtsentwurf versteht sich bewusst als alternativer Zugang zu Fitness- und Körperdarstellungen, wie sie in sozialen Medien häufig leistungsorientiert, normierend und vergleichend inszeniert werden. Ziel ist es, diesen Logiken nicht zu reproduzieren, sondern ihnen reflexiv und gestalterisch entgegenzutreten.</a:t>
            </a:r>
          </a:p>
          <a:p>
            <a:r>
              <a:rPr lang="de-DE" sz="1200" b="0" i="0" u="none" strike="noStrike" kern="1200" dirty="0">
                <a:solidFill>
                  <a:schemeClr val="tx1"/>
                </a:solidFill>
                <a:effectLst/>
                <a:latin typeface="+mn-lt"/>
                <a:ea typeface="+mn-ea"/>
                <a:cs typeface="+mn-cs"/>
              </a:rPr>
              <a:t>Ausgehend von der Analyse medialer Fitnessinhalte setzen sich die Schülerinnen und Schüler kritisch mit Trainingsstil, Sprache, Motivation und Körperdarstellungen auseinander. Dabei werden insbesondere Wirkungen von Leistungsdruck, Idealbildern und normativen Ansprüchen thematisiert. Diese Auseinandersetzung dient nicht der Bewertung körperlicher Leistungsfähigkeit, sondern der Entwicklung eines bewussten, reflektierten Umgangs mit medial vermittelten Körpernormen.</a:t>
            </a:r>
          </a:p>
          <a:p>
            <a:r>
              <a:rPr lang="de-DE" sz="1200" b="0" i="0" u="none" strike="noStrike" kern="1200" dirty="0">
                <a:solidFill>
                  <a:schemeClr val="tx1"/>
                </a:solidFill>
                <a:effectLst/>
                <a:latin typeface="+mn-lt"/>
                <a:ea typeface="+mn-ea"/>
                <a:cs typeface="+mn-cs"/>
              </a:rPr>
              <a:t>In der anschließenden Konzeption eines eigenen Fitnessvideos wird diese kritische Reflexion gezielt aufgegriffen. Die Lernenden entwickeln alternative Darstellungsformen, die individuelle Zugänge zu Bewegung, unterschiedliche </a:t>
            </a:r>
            <a:r>
              <a:rPr lang="de-DE" sz="1200" b="0" i="0" u="none" strike="noStrike" kern="1200" dirty="0" err="1">
                <a:solidFill>
                  <a:schemeClr val="tx1"/>
                </a:solidFill>
                <a:effectLst/>
                <a:latin typeface="+mn-lt"/>
                <a:ea typeface="+mn-ea"/>
                <a:cs typeface="+mn-cs"/>
              </a:rPr>
              <a:t>Körperlichkeiten</a:t>
            </a:r>
            <a:r>
              <a:rPr lang="de-DE" sz="1200" b="0" i="0" u="none" strike="noStrike" kern="1200" dirty="0">
                <a:solidFill>
                  <a:schemeClr val="tx1"/>
                </a:solidFill>
                <a:effectLst/>
                <a:latin typeface="+mn-lt"/>
                <a:ea typeface="+mn-ea"/>
                <a:cs typeface="+mn-cs"/>
              </a:rPr>
              <a:t> sowie selbstbestimmte Motivation sichtbar machen können. Der Fokus liegt dabei nicht auf Optimierung, Vergleich oder Leistungssteigerung, sondern auf Gestaltung, Aushandlung und bewusster Entscheidung für oder gegen bestimmte mediale Inszenierungen.</a:t>
            </a:r>
          </a:p>
          <a:p>
            <a:r>
              <a:rPr lang="de-DE" sz="1200" b="0" i="0" u="none" strike="noStrike" kern="1200" dirty="0">
                <a:solidFill>
                  <a:schemeClr val="tx1"/>
                </a:solidFill>
                <a:effectLst/>
                <a:latin typeface="+mn-lt"/>
                <a:ea typeface="+mn-ea"/>
                <a:cs typeface="+mn-cs"/>
              </a:rPr>
              <a:t>Der Videodreh fungiert als reflexive Medienpraxis, in der Schülerinnen und Schüler Medien nicht als Leistungsinstrument, sondern als Ausdrucks- und Kommunikationsmittel nutzen. In der nachfolgenden Präsentation sowie der Eigen- und Fremdreflexion werden die entstandenen Videos nicht hinsichtlich sportlicher Qualität bewertet, sondern im Hinblick auf ihre Wirkung, ihre impliziten Botschaften und ihre Haltung gegenüber Körper- und Leistungsnormen diskutiert.</a:t>
            </a:r>
          </a:p>
          <a:p>
            <a:r>
              <a:rPr lang="de-DE" sz="1200" b="0" i="0" u="none" strike="noStrike" kern="1200" dirty="0">
                <a:solidFill>
                  <a:schemeClr val="tx1"/>
                </a:solidFill>
                <a:effectLst/>
                <a:latin typeface="+mn-lt"/>
                <a:ea typeface="+mn-ea"/>
                <a:cs typeface="+mn-cs"/>
              </a:rPr>
              <a:t>Der Unterricht zielt damit auf die Förderung von kritischer Medienkompetenz, Selbstreflexionsfähigkeit und einer emanzipierten Körperwahrnehmung. Schülerinnen und Schüler sollen befähigt werden, digitale Fitness- und Körperbilder nicht nur zu analysieren, sondern ihnen auch selbstbewusst alternative, nicht leistungszentrierte Perspektiven entgegenzusetzen.</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33</a:t>
            </a:fld>
            <a:endParaRPr lang="de-DE"/>
          </a:p>
        </p:txBody>
      </p:sp>
    </p:spTree>
    <p:extLst>
      <p:ext uri="{BB962C8B-B14F-4D97-AF65-F5344CB8AC3E}">
        <p14:creationId xmlns:p14="http://schemas.microsoft.com/office/powerpoint/2010/main" val="866505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Der Unterrichtsentwurf knüpft gezielt an yoga- und achtsamkeitsorientierte Bewegungsangebote an und greift damit eine alternative Form medial vermittelter Körper- und Bewegungsdarstellungen auf. Im Zentrum steht nicht Leistungssteigerung oder körperliche Optimierung, sondern die bewusste Wahrnehmung des eigenen Körpers und ein achtsamer Umgang mit Bewegung.</a:t>
            </a:r>
          </a:p>
          <a:p>
            <a:r>
              <a:rPr lang="de-DE" sz="1200" b="0" i="0" u="none" strike="noStrike" kern="1200" dirty="0">
                <a:solidFill>
                  <a:schemeClr val="tx1"/>
                </a:solidFill>
                <a:effectLst/>
                <a:latin typeface="+mn-lt"/>
                <a:ea typeface="+mn-ea"/>
                <a:cs typeface="+mn-cs"/>
              </a:rPr>
              <a:t>Der Einstieg über eine Achtsamkeitsübung lenkt den Fokus auf die Innenwahrnehmung und schafft eine Lernatmosphäre, die Vergleichs- und Leistungsdruck reduziert. Der anschließende Yoga-Flow ermöglicht den Schülerinnen und Schülern, Bewegung als individuell gestaltbaren Prozess zu erleben, der an persönliche Bedürfnisse und körperliche Voraussetzungen angepasst werden kann.</a:t>
            </a:r>
          </a:p>
          <a:p>
            <a:r>
              <a:rPr lang="de-DE" sz="1200" b="0" i="0" u="none" strike="noStrike" kern="1200" dirty="0">
                <a:solidFill>
                  <a:schemeClr val="tx1"/>
                </a:solidFill>
                <a:effectLst/>
                <a:latin typeface="+mn-lt"/>
                <a:ea typeface="+mn-ea"/>
                <a:cs typeface="+mn-cs"/>
              </a:rPr>
              <a:t>Auf dieser Erfahrungsbasis erfolgt eine vergleichende Analyse unterschiedlicher zuvor kennengelernter Fitness- und Bewegungsformate. Dabei werden Unterschiede in Körperbildern, Wirkungen und impliziten Botschaften herausgearbeitet und in Beziehung zu den eigenen Erfahrungen gesetzt. Ziel ist es, Vielfalt körperlicher Ausdrucks- und Bewegungsformen sichtbar zu machen und mediale Darstellungen kritisch einzuordnen.</a:t>
            </a:r>
          </a:p>
          <a:p>
            <a:r>
              <a:rPr lang="de-DE" sz="1200" b="0" i="0" u="none" strike="noStrike" kern="1200" dirty="0">
                <a:solidFill>
                  <a:schemeClr val="tx1"/>
                </a:solidFill>
                <a:effectLst/>
                <a:latin typeface="+mn-lt"/>
                <a:ea typeface="+mn-ea"/>
                <a:cs typeface="+mn-cs"/>
              </a:rPr>
              <a:t>In der abschließenden Diskussions- und Reflexionsphase übertragen die Schülerinnen und Schüler ihre Erkenntnisse auf die eigene Medienrezeption. Sie entwickeln Kriterien dafür, welche Fitness- und Bewegungsangebote sie als förderlich für ihr Wohlbefinden wahrnehmen, und stärken damit ihre Fähigkeit zu einer reflektierten, selbstbestimmten Mediennutzung im Kontext von Körper und Bewegung.</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34</a:t>
            </a:fld>
            <a:endParaRPr lang="de-DE"/>
          </a:p>
        </p:txBody>
      </p:sp>
    </p:spTree>
    <p:extLst>
      <p:ext uri="{BB962C8B-B14F-4D97-AF65-F5344CB8AC3E}">
        <p14:creationId xmlns:p14="http://schemas.microsoft.com/office/powerpoint/2010/main" val="199539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Der Unterrichtsentwurf zielt darauf ab, Schülerinnen und Schüler der Sekundarstufe I behutsam an das Thema Körperwahrnehmung heranzuführen und ein positives, wertschätzendes Verhältnis zum eigenen Körper zu fördern. Der Einstieg über spielerische Bewegungsformen ermöglicht einen niedrigschwelligen Zugang, bei dem Freude an Bewegung und die Vielfalt körperlicher Ausdrucksformen im Vordergrund stehen.</a:t>
            </a:r>
          </a:p>
          <a:p>
            <a:r>
              <a:rPr lang="de-DE" sz="1200" b="0" i="0" u="none" strike="noStrike" kern="1200" dirty="0">
                <a:solidFill>
                  <a:schemeClr val="tx1"/>
                </a:solidFill>
                <a:effectLst/>
                <a:latin typeface="+mn-lt"/>
                <a:ea typeface="+mn-ea"/>
                <a:cs typeface="+mn-cs"/>
              </a:rPr>
              <a:t>Die anschließende gemeinsame Durchführung eines leichten Tanzvideos bietet eine strukturierte Bewegungserfahrung, ohne Leistungsanforderungen oder Vergleichsdruck zu erzeugen. Im Mittelpunkt steht das eigene Bewegungserleben, nicht die Qualität der Ausführung. Die individuelle Reflexionsphase unterstützt die Schülerinnen und Schüler dabei, körperliche Empfindungen und Gefühle wahrzunehmen, zu benennen und auszudrücken.</a:t>
            </a:r>
          </a:p>
          <a:p>
            <a:r>
              <a:rPr lang="de-DE" sz="1200" b="0" i="0" u="none" strike="noStrike" kern="1200" dirty="0">
                <a:solidFill>
                  <a:schemeClr val="tx1"/>
                </a:solidFill>
                <a:effectLst/>
                <a:latin typeface="+mn-lt"/>
                <a:ea typeface="+mn-ea"/>
                <a:cs typeface="+mn-cs"/>
              </a:rPr>
              <a:t>In der moderierten Diskussionsphase wird der Blick vorsichtig auf das Verhältnis von Selbst- und </a:t>
            </a:r>
            <a:r>
              <a:rPr lang="de-DE" sz="1200" b="0" i="0" u="none" strike="noStrike" kern="1200" dirty="0" err="1">
                <a:solidFill>
                  <a:schemeClr val="tx1"/>
                </a:solidFill>
                <a:effectLst/>
                <a:latin typeface="+mn-lt"/>
                <a:ea typeface="+mn-ea"/>
                <a:cs typeface="+mn-cs"/>
              </a:rPr>
              <a:t>Fremdwahrnehmunggelenkt</a:t>
            </a:r>
            <a:r>
              <a:rPr lang="de-DE" sz="1200" b="0" i="0" u="none" strike="noStrike" kern="1200" dirty="0">
                <a:solidFill>
                  <a:schemeClr val="tx1"/>
                </a:solidFill>
                <a:effectLst/>
                <a:latin typeface="+mn-lt"/>
                <a:ea typeface="+mn-ea"/>
                <a:cs typeface="+mn-cs"/>
              </a:rPr>
              <a:t>. Dabei geht es nicht um Bewertung, sondern um das Bewusstmachen unterschiedlicher Perspektiven auf den eigenen Körper. Der abschließende persönliche Wunsch an den eigenen Körper stärkt eine wertschätzende Haltung und fördert Selbstakzeptanz.</a:t>
            </a:r>
          </a:p>
          <a:p>
            <a:r>
              <a:rPr lang="de-DE" sz="1200" b="0" i="0" u="none" strike="noStrike" kern="1200" dirty="0">
                <a:solidFill>
                  <a:schemeClr val="tx1"/>
                </a:solidFill>
                <a:effectLst/>
                <a:latin typeface="+mn-lt"/>
                <a:ea typeface="+mn-ea"/>
                <a:cs typeface="+mn-cs"/>
              </a:rPr>
              <a:t>Der Unterricht ist bewusst kleinschrittig, handlungsorientiert und emotional abgesichert angelegt. Er trägt zur Entwicklung von Körperbewusstsein, Selbstreflexion und sozialer Sensibilität bei und berücksichtigt die besonderen entwicklungspsychologischen Bedürfnisse von Schülerinnen und Schülern dieser Altersstufe.</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36</a:t>
            </a:fld>
            <a:endParaRPr lang="de-DE"/>
          </a:p>
        </p:txBody>
      </p:sp>
    </p:spTree>
    <p:extLst>
      <p:ext uri="{BB962C8B-B14F-4D97-AF65-F5344CB8AC3E}">
        <p14:creationId xmlns:p14="http://schemas.microsoft.com/office/powerpoint/2010/main" val="12903850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i="0" u="none" strike="noStrike" kern="1200" dirty="0">
                <a:solidFill>
                  <a:schemeClr val="tx1"/>
                </a:solidFill>
                <a:effectLst/>
                <a:latin typeface="+mn-lt"/>
                <a:ea typeface="+mn-ea"/>
                <a:cs typeface="+mn-cs"/>
              </a:rPr>
              <a:t>Pamela Reif</a:t>
            </a:r>
            <a:br>
              <a:rPr lang="de-DE" dirty="0"/>
            </a:br>
            <a:r>
              <a:rPr lang="de-DE" sz="1200" b="0" i="0" u="none" strike="noStrike" kern="1200" dirty="0">
                <a:solidFill>
                  <a:schemeClr val="tx1"/>
                </a:solidFill>
                <a:effectLst/>
                <a:latin typeface="+mn-lt"/>
                <a:ea typeface="+mn-ea"/>
                <a:cs typeface="+mn-cs"/>
              </a:rPr>
              <a:t>Reif ist 29 Jahre alt und veröffentlicht seit 2013 Fitnessvideos auf YouTube. Bereits seit 2012 teilt sie ihr Leben zusätzlich auf Instagram. Neben ihren Social-Media-Aktivitäten vermarktet sie Fitnessprodukte unter ihrer eigenen Marke </a:t>
            </a:r>
            <a:r>
              <a:rPr lang="de-DE" sz="1200" b="0" i="1" u="none" strike="noStrike" kern="1200" dirty="0">
                <a:solidFill>
                  <a:schemeClr val="tx1"/>
                </a:solidFill>
                <a:effectLst/>
                <a:latin typeface="+mn-lt"/>
                <a:ea typeface="+mn-ea"/>
                <a:cs typeface="+mn-cs"/>
              </a:rPr>
              <a:t>Naturally Pam</a:t>
            </a:r>
            <a:r>
              <a:rPr lang="de-DE" sz="1200" b="0" i="0" u="none" strike="noStrike" kern="1200" dirty="0">
                <a:solidFill>
                  <a:schemeClr val="tx1"/>
                </a:solidFill>
                <a:effectLst/>
                <a:latin typeface="+mn-lt"/>
                <a:ea typeface="+mn-ea"/>
                <a:cs typeface="+mn-cs"/>
              </a:rPr>
              <a:t>. Darüber hinaus hat sie zwei Bücher zu den Themen Fitness und Ernährung veröffentlicht, betreibt einen Podcast und bietet Inhalte über eine eigene App an. Ihre Online-Präsenz ist damit stark professionalisiert und vielfältig medial vernetzt.</a:t>
            </a:r>
            <a:endParaRPr lang="de-DE" dirty="0"/>
          </a:p>
          <a:p>
            <a:endParaRPr lang="de-DE" dirty="0"/>
          </a:p>
          <a:p>
            <a:r>
              <a:rPr lang="de-DE" sz="1200" b="1" i="0" u="none" strike="noStrike" kern="1200" dirty="0">
                <a:solidFill>
                  <a:schemeClr val="tx1"/>
                </a:solidFill>
                <a:effectLst/>
                <a:latin typeface="+mn-lt"/>
                <a:ea typeface="+mn-ea"/>
                <a:cs typeface="+mn-cs"/>
              </a:rPr>
              <a:t>Sascha Huber</a:t>
            </a:r>
            <a:br>
              <a:rPr lang="de-DE" dirty="0"/>
            </a:br>
            <a:r>
              <a:rPr lang="de-DE" sz="1200" b="0" i="0" u="none" strike="noStrike" kern="1200" dirty="0">
                <a:solidFill>
                  <a:schemeClr val="tx1"/>
                </a:solidFill>
                <a:effectLst/>
                <a:latin typeface="+mn-lt"/>
                <a:ea typeface="+mn-ea"/>
                <a:cs typeface="+mn-cs"/>
              </a:rPr>
              <a:t>Huber ist 33 Jahre alt und ein </a:t>
            </a:r>
            <a:r>
              <a:rPr lang="de-DE" sz="1200" b="0" i="0" u="none" strike="noStrike" kern="1200" dirty="0" err="1">
                <a:solidFill>
                  <a:schemeClr val="tx1"/>
                </a:solidFill>
                <a:effectLst/>
                <a:latin typeface="+mn-lt"/>
                <a:ea typeface="+mn-ea"/>
                <a:cs typeface="+mn-cs"/>
              </a:rPr>
              <a:t>Fitnessinfluencer</a:t>
            </a:r>
            <a:r>
              <a:rPr lang="de-DE" sz="1200" b="0" i="0" u="none" strike="noStrike" kern="1200" dirty="0">
                <a:solidFill>
                  <a:schemeClr val="tx1"/>
                </a:solidFill>
                <a:effectLst/>
                <a:latin typeface="+mn-lt"/>
                <a:ea typeface="+mn-ea"/>
                <a:cs typeface="+mn-cs"/>
              </a:rPr>
              <a:t> aus Österreich. Er betreibt eine eigene Fitness-App (</a:t>
            </a:r>
            <a:r>
              <a:rPr lang="de-DE" sz="1200" b="0" i="1" u="none" strike="noStrike" kern="1200" dirty="0">
                <a:solidFill>
                  <a:schemeClr val="tx1"/>
                </a:solidFill>
                <a:effectLst/>
                <a:latin typeface="+mn-lt"/>
                <a:ea typeface="+mn-ea"/>
                <a:cs typeface="+mn-cs"/>
              </a:rPr>
              <a:t>GYMKY</a:t>
            </a:r>
            <a:r>
              <a:rPr lang="de-DE" sz="1200" b="0" i="0" u="none" strike="noStrike" kern="1200" dirty="0">
                <a:solidFill>
                  <a:schemeClr val="tx1"/>
                </a:solidFill>
                <a:effectLst/>
                <a:latin typeface="+mn-lt"/>
                <a:ea typeface="+mn-ea"/>
                <a:cs typeface="+mn-cs"/>
              </a:rPr>
              <a:t>) und setzt in seinen Inhalten stark auf leistungs- und ausdauerorientierte sportliche Herausforderungen. Zuletzt fuhr er innerhalb von sieben Tagen mit dem Fahrrad quer durch die USA (ca. 5.000 km und 50.000 Höhenmeter). Zudem nahm er an der Reality-Serie </a:t>
            </a:r>
            <a:r>
              <a:rPr lang="de-DE" sz="1200" b="0" i="1" u="none" strike="noStrike" kern="1200" dirty="0">
                <a:solidFill>
                  <a:schemeClr val="tx1"/>
                </a:solidFill>
                <a:effectLst/>
                <a:latin typeface="+mn-lt"/>
                <a:ea typeface="+mn-ea"/>
                <a:cs typeface="+mn-cs"/>
              </a:rPr>
              <a:t>Deep Down – Die Vergrabenen</a:t>
            </a:r>
            <a:r>
              <a:rPr lang="de-DE" sz="1200" b="0" i="0" u="none" strike="noStrike" kern="1200" dirty="0">
                <a:solidFill>
                  <a:schemeClr val="tx1"/>
                </a:solidFill>
                <a:effectLst/>
                <a:latin typeface="+mn-lt"/>
                <a:ea typeface="+mn-ea"/>
                <a:cs typeface="+mn-cs"/>
              </a:rPr>
              <a:t> teil, in der sich Online-Stars für 100 Stunden lebendig begraben lassen. Dabei stehen Extremerfahrungen und das Überwinden von Urängsten im Mittelpunkt.</a:t>
            </a:r>
            <a:endParaRPr lang="de-DE" dirty="0"/>
          </a:p>
          <a:p>
            <a:endParaRPr lang="de-DE" dirty="0"/>
          </a:p>
          <a:p>
            <a:pPr marL="0" marR="0" lvl="0" indent="0" algn="l" defTabSz="914400" rtl="0" eaLnBrk="1" fontAlgn="auto" latinLnBrk="0" hangingPunct="1">
              <a:lnSpc>
                <a:spcPct val="100000"/>
              </a:lnSpc>
              <a:spcBef>
                <a:spcPts val="600"/>
              </a:spcBef>
              <a:spcAft>
                <a:spcPts val="0"/>
              </a:spcAft>
              <a:buClrTx/>
              <a:buSzTx/>
              <a:buFontTx/>
              <a:buNone/>
              <a:tabLst/>
              <a:defRPr/>
            </a:pPr>
            <a:r>
              <a:rPr lang="de-DE" sz="1200" b="1" i="0" u="none" strike="noStrike" kern="1200" dirty="0" err="1">
                <a:solidFill>
                  <a:schemeClr val="tx1"/>
                </a:solidFill>
                <a:effectLst/>
                <a:latin typeface="+mn-lt"/>
                <a:ea typeface="+mn-ea"/>
                <a:cs typeface="+mn-cs"/>
              </a:rPr>
              <a:t>Mady</a:t>
            </a:r>
            <a:r>
              <a:rPr lang="de-DE" sz="1200" b="1" i="0" u="none" strike="noStrike" kern="1200" dirty="0">
                <a:solidFill>
                  <a:schemeClr val="tx1"/>
                </a:solidFill>
                <a:effectLst/>
                <a:latin typeface="+mn-lt"/>
                <a:ea typeface="+mn-ea"/>
                <a:cs typeface="+mn-cs"/>
              </a:rPr>
              <a:t> Morrison</a:t>
            </a:r>
            <a:br>
              <a:rPr lang="de-DE" sz="1200" b="0" i="0" u="none" strike="noStrike" kern="1200" dirty="0">
                <a:solidFill>
                  <a:schemeClr val="tx1"/>
                </a:solidFill>
                <a:effectLst/>
                <a:latin typeface="+mn-lt"/>
                <a:ea typeface="+mn-ea"/>
                <a:cs typeface="+mn-cs"/>
              </a:rPr>
            </a:br>
            <a:r>
              <a:rPr lang="de-DE" sz="1200" b="0" i="0" u="none" strike="noStrike" kern="1200" dirty="0">
                <a:solidFill>
                  <a:schemeClr val="tx1"/>
                </a:solidFill>
                <a:effectLst/>
                <a:latin typeface="+mn-lt"/>
                <a:ea typeface="+mn-ea"/>
                <a:cs typeface="+mn-cs"/>
              </a:rPr>
              <a:t>Morrison ist 35 Jahre alt und arbeitet als Yoga-Lehrerin, Bloggerin und Designerin mit eigener Bekleidungsmarke. Ihren Zugang zum Yoga fand sie über den Schulsport. Ihre Videos richten sich bewusst an ein breites Publikum, insbesondere auch an Personen mit wenig Vorerfahrung. Ziel ist es, Yoga niedrigschwellig zu vermitteln und als festen Bestandteil in den Alltag zu integrieren.</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4</a:t>
            </a:fld>
            <a:endParaRPr lang="de-DE"/>
          </a:p>
        </p:txBody>
      </p:sp>
    </p:spTree>
    <p:extLst>
      <p:ext uri="{BB962C8B-B14F-4D97-AF65-F5344CB8AC3E}">
        <p14:creationId xmlns:p14="http://schemas.microsoft.com/office/powerpoint/2010/main" val="26638657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Die Unterrichtseinheit verfolgt das Ziel, Schülerinnen und Schüler der Sekundarstufe I in ihrer Körperwahrnehmung, Selbstakzeptanz und Medienreflexion zu stärken. Der Schwerpunkt liegt dabei auf einem behutsamen, entwicklungsangemessenen Zugang, der Schutz vor Leistungs- und Vergleichsdruck bietet und Vielfalt sichtbar macht.</a:t>
            </a:r>
          </a:p>
          <a:p>
            <a:r>
              <a:rPr lang="de-DE" sz="1200" b="0" i="0" u="none" strike="noStrike" kern="1200" dirty="0">
                <a:solidFill>
                  <a:schemeClr val="tx1"/>
                </a:solidFill>
                <a:effectLst/>
                <a:latin typeface="+mn-lt"/>
                <a:ea typeface="+mn-ea"/>
                <a:cs typeface="+mn-cs"/>
              </a:rPr>
              <a:t>Der Einstieg über eine Fantasiereise aktiviert das Körperbewusstsein auf eine ruhige, nicht bewertende Weise und schafft eine sichere Lernatmosphäre. Die anschließende Yoga-Einheit dient dem bewussten Bewegungserleben und fördert Achtsamkeit, Wahrnehmung und Selbstregulation. Dabei steht nicht die korrekte Ausführung im Vordergrund, sondern das individuelle Erleben des eigenen Körpers.</a:t>
            </a:r>
          </a:p>
          <a:p>
            <a:r>
              <a:rPr lang="de-DE" sz="1200" b="0" i="0" u="none" strike="noStrike" kern="1200" dirty="0">
                <a:solidFill>
                  <a:schemeClr val="tx1"/>
                </a:solidFill>
                <a:effectLst/>
                <a:latin typeface="+mn-lt"/>
                <a:ea typeface="+mn-ea"/>
                <a:cs typeface="+mn-cs"/>
              </a:rPr>
              <a:t>In der Reflexions- und Austauschphase wird dieses Erleben aufgegriffen und verbildlicht. Die Arbeit mit Körperlandkarten unterstützt die Schülerinnen und Schüler dabei, Empfindungen, Gefühle und Wahrnehmungen sprachlich und visuell auszudrücken. Der Austausch in Partnerarbeit ermöglicht es, Unterschiede und Gemeinsamkeiten wertschätzend wahrzunehmen und das eigene Selbstbild zu reflektieren.</a:t>
            </a:r>
          </a:p>
          <a:p>
            <a:r>
              <a:rPr lang="de-DE" sz="1200" b="0" i="0" u="none" strike="noStrike" kern="1200" dirty="0">
                <a:solidFill>
                  <a:schemeClr val="tx1"/>
                </a:solidFill>
                <a:effectLst/>
                <a:latin typeface="+mn-lt"/>
                <a:ea typeface="+mn-ea"/>
                <a:cs typeface="+mn-cs"/>
              </a:rPr>
              <a:t>Der anschließende Vergleich ausgewählter Videoausschnitte (z. B. unterschiedlicher </a:t>
            </a:r>
            <a:r>
              <a:rPr lang="de-DE" sz="1200" b="0" i="0" u="none" strike="noStrike" kern="1200" dirty="0" err="1">
                <a:solidFill>
                  <a:schemeClr val="tx1"/>
                </a:solidFill>
                <a:effectLst/>
                <a:latin typeface="+mn-lt"/>
                <a:ea typeface="+mn-ea"/>
                <a:cs typeface="+mn-cs"/>
              </a:rPr>
              <a:t>Influencer:innen</a:t>
            </a:r>
            <a:r>
              <a:rPr lang="de-DE" sz="1200" b="0" i="0" u="none" strike="noStrike" kern="1200" dirty="0">
                <a:solidFill>
                  <a:schemeClr val="tx1"/>
                </a:solidFill>
                <a:effectLst/>
                <a:latin typeface="+mn-lt"/>
                <a:ea typeface="+mn-ea"/>
                <a:cs typeface="+mn-cs"/>
              </a:rPr>
              <a:t>) erweitert den Blick von der eigenen Wahrnehmung hin zu medialen Körperdarstellungen. Die Schülerinnen und Schüler lernen, Intentionen, Wirkungen und Inszenierungsweisen zu unterscheiden und diese kritisch einzuordnen, ohne zu bewerten oder zu normieren.</a:t>
            </a:r>
          </a:p>
          <a:p>
            <a:r>
              <a:rPr lang="de-DE" sz="1200" b="0" i="0" u="none" strike="noStrike" kern="1200" dirty="0">
                <a:solidFill>
                  <a:schemeClr val="tx1"/>
                </a:solidFill>
                <a:effectLst/>
                <a:latin typeface="+mn-lt"/>
                <a:ea typeface="+mn-ea"/>
                <a:cs typeface="+mn-cs"/>
              </a:rPr>
              <a:t>Im kreativen Abschluss werden die gewonnenen Erkenntnisse zusammengeführt. Durch die Gestaltung eines Plakats zu „echten und realistischen Körpern“ setzen sich die Lernenden aktiv mit Vielfalt auseinander und formulieren Gegenbilder zu einseitigen oder idealisierten Darstellungen. Ziel ist die Stärkung von Selbstakzeptanz, sozialer Sensibilität und einer reflektierten Haltung gegenüber medialen Körpernormen.</a:t>
            </a:r>
          </a:p>
          <a:p>
            <a:r>
              <a:rPr lang="de-DE" sz="1200" b="0" i="0" u="none" strike="noStrike" kern="1200" dirty="0">
                <a:solidFill>
                  <a:schemeClr val="tx1"/>
                </a:solidFill>
                <a:effectLst/>
                <a:latin typeface="+mn-lt"/>
                <a:ea typeface="+mn-ea"/>
                <a:cs typeface="+mn-cs"/>
              </a:rPr>
              <a:t>Die Einheit verbindet körperbezogene Erfahrungen, Reflexion und Medienbildung zu einem ganzheitlichen Lernprozess und trägt zur Entwicklung von Körperbewusstsein, Empathie und kritischer Medienkompetenz bei – angepasst an die Bedürfnisse und Schutzbedarfe jüngerer Schülerinnen und Schüler.</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37</a:t>
            </a:fld>
            <a:endParaRPr lang="de-DE"/>
          </a:p>
        </p:txBody>
      </p:sp>
    </p:spTree>
    <p:extLst>
      <p:ext uri="{BB962C8B-B14F-4D97-AF65-F5344CB8AC3E}">
        <p14:creationId xmlns:p14="http://schemas.microsoft.com/office/powerpoint/2010/main" val="9548562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de-DE" altLang="de-DE" b="1" dirty="0">
                <a:solidFill>
                  <a:schemeClr val="tx1"/>
                </a:solidFill>
                <a:cs typeface="Arial" panose="020B0604020202020204" pitchFamily="34" charset="0"/>
                <a:sym typeface="Wingdings" pitchFamily="2" charset="2"/>
              </a:rPr>
              <a:t>Sportpädagogische/-didaktische Schlussfolgerung</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39</a:t>
            </a:fld>
            <a:endParaRPr lang="de-DE"/>
          </a:p>
        </p:txBody>
      </p:sp>
    </p:spTree>
    <p:extLst>
      <p:ext uri="{BB962C8B-B14F-4D97-AF65-F5344CB8AC3E}">
        <p14:creationId xmlns:p14="http://schemas.microsoft.com/office/powerpoint/2010/main" val="42827270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40</a:t>
            </a:fld>
            <a:endParaRPr lang="de-DE"/>
          </a:p>
        </p:txBody>
      </p:sp>
    </p:spTree>
    <p:extLst>
      <p:ext uri="{BB962C8B-B14F-4D97-AF65-F5344CB8AC3E}">
        <p14:creationId xmlns:p14="http://schemas.microsoft.com/office/powerpoint/2010/main" val="40684319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B9BC4C-6A43-9CE5-7D29-E0EF39AF7EB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C9FDC05-E15F-CD47-F53A-4D99870BA13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CDFA79E-9213-9C34-74E8-0882D9420DC5}"/>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5D2259BF-103F-5A27-CBCF-455033F7AF70}"/>
              </a:ext>
            </a:extLst>
          </p:cNvPr>
          <p:cNvSpPr>
            <a:spLocks noGrp="1"/>
          </p:cNvSpPr>
          <p:nvPr>
            <p:ph type="sldNum" sz="quarter" idx="5"/>
          </p:nvPr>
        </p:nvSpPr>
        <p:spPr/>
        <p:txBody>
          <a:bodyPr/>
          <a:lstStyle/>
          <a:p>
            <a:fld id="{C1EEEDFD-5915-4F7B-B712-75E9BB55AD12}" type="slidenum">
              <a:rPr lang="de-DE" smtClean="0"/>
              <a:t>41</a:t>
            </a:fld>
            <a:endParaRPr lang="de-DE"/>
          </a:p>
        </p:txBody>
      </p:sp>
    </p:spTree>
    <p:extLst>
      <p:ext uri="{BB962C8B-B14F-4D97-AF65-F5344CB8AC3E}">
        <p14:creationId xmlns:p14="http://schemas.microsoft.com/office/powerpoint/2010/main" val="3930894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5</a:t>
            </a:fld>
            <a:endParaRPr lang="de-DE"/>
          </a:p>
        </p:txBody>
      </p:sp>
    </p:spTree>
    <p:extLst>
      <p:ext uri="{BB962C8B-B14F-4D97-AF65-F5344CB8AC3E}">
        <p14:creationId xmlns:p14="http://schemas.microsoft.com/office/powerpoint/2010/main" val="2926901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Entlang der Darstellung von Wendeborn, 2022 in Anlehnung an </a:t>
            </a:r>
            <a:r>
              <a:rPr lang="de-DE" dirty="0" err="1"/>
              <a:t>Rothgangel</a:t>
            </a:r>
            <a:r>
              <a:rPr lang="de-DE" dirty="0"/>
              <a:t> 2022 sind die Hauptziele der Fortbildung, Schülerinnen und Schüler zu unterstützen und Lehrkräfte zu entlasten. </a:t>
            </a:r>
          </a:p>
        </p:txBody>
      </p:sp>
      <p:sp>
        <p:nvSpPr>
          <p:cNvPr id="4" name="Foliennummernplatzhalter 3"/>
          <p:cNvSpPr>
            <a:spLocks noGrp="1"/>
          </p:cNvSpPr>
          <p:nvPr>
            <p:ph type="sldNum" sz="quarter" idx="5"/>
          </p:nvPr>
        </p:nvSpPr>
        <p:spPr/>
        <p:txBody>
          <a:bodyPr/>
          <a:lstStyle/>
          <a:p>
            <a:fld id="{C1EEEDFD-5915-4F7B-B712-75E9BB55AD12}" type="slidenum">
              <a:rPr lang="de-DE" smtClean="0"/>
              <a:t>6</a:t>
            </a:fld>
            <a:endParaRPr lang="de-DE"/>
          </a:p>
        </p:txBody>
      </p:sp>
    </p:spTree>
    <p:extLst>
      <p:ext uri="{BB962C8B-B14F-4D97-AF65-F5344CB8AC3E}">
        <p14:creationId xmlns:p14="http://schemas.microsoft.com/office/powerpoint/2010/main" val="40305832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7D6D0-0EC1-BED6-E670-438C4BD857F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25E40CA-336C-AC2E-DCA5-FF613A5ECB1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2F242EC-2918-D926-F2E3-A3DEBB8575DE}"/>
              </a:ext>
            </a:extLst>
          </p:cNvPr>
          <p:cNvSpPr>
            <a:spLocks noGrp="1"/>
          </p:cNvSpPr>
          <p:nvPr>
            <p:ph type="body" idx="1"/>
          </p:nvPr>
        </p:nvSpPr>
        <p:spPr/>
        <p:txBody>
          <a:bodyPr/>
          <a:lstStyle/>
          <a:p>
            <a:r>
              <a:rPr lang="de-DE" sz="1200" b="0" i="0" u="none" strike="noStrike" kern="1200" dirty="0">
                <a:solidFill>
                  <a:schemeClr val="tx1"/>
                </a:solidFill>
                <a:effectLst/>
                <a:latin typeface="+mn-lt"/>
                <a:ea typeface="+mn-ea"/>
                <a:cs typeface="+mn-cs"/>
              </a:rPr>
              <a:t>Der erziehende Sportunterricht steht vor der Aufgabe, auf zentrale gesellschaftliche Herausforderungen zu reagieren. Dazu zählen die digitale Transformation, veränderte Körperbilder durch </a:t>
            </a:r>
            <a:r>
              <a:rPr lang="de-DE" sz="1200" b="0" i="0" u="none" strike="noStrike" kern="1200" dirty="0" err="1">
                <a:solidFill>
                  <a:schemeClr val="tx1"/>
                </a:solidFill>
                <a:effectLst/>
                <a:latin typeface="+mn-lt"/>
                <a:ea typeface="+mn-ea"/>
                <a:cs typeface="+mn-cs"/>
              </a:rPr>
              <a:t>Social</a:t>
            </a:r>
            <a:r>
              <a:rPr lang="de-DE" sz="1200" b="0" i="0" u="none" strike="noStrike" kern="1200" dirty="0">
                <a:solidFill>
                  <a:schemeClr val="tx1"/>
                </a:solidFill>
                <a:effectLst/>
                <a:latin typeface="+mn-lt"/>
                <a:ea typeface="+mn-ea"/>
                <a:cs typeface="+mn-cs"/>
              </a:rPr>
              <a:t> Media, zunehmender Bewegungsmangel sowie neue Bewegungsräume wie Virtual Reality oder Fitness-Apps. Diese Entwicklungen beeinflussen maßgeblich, wie Körper wahrgenommen, dargestellt und bewertet werden, und machen eine pädagogische Auseinandersetzung im Sportunterricht erforderlich.</a:t>
            </a:r>
          </a:p>
          <a:p>
            <a:r>
              <a:rPr lang="de-DE" sz="1200" b="0" i="0" u="none" strike="noStrike" kern="1200" dirty="0">
                <a:solidFill>
                  <a:schemeClr val="tx1"/>
                </a:solidFill>
                <a:effectLst/>
                <a:latin typeface="+mn-lt"/>
                <a:ea typeface="+mn-ea"/>
                <a:cs typeface="+mn-cs"/>
              </a:rPr>
              <a:t>Der Sportunterricht bietet die Möglichkeit, eine reflektierte Haltung gegenüber medial vermittelten Normen von Leistung, Körper und Gesundheit zu entwickeln. Vor diesem Hintergrund stellt sich die grundlegende Frage, was „körperliche Bildung“ in einer Welt bedeutet, in der Körper zunehmend digital dargestellt und bewertet werden.</a:t>
            </a:r>
          </a:p>
          <a:p>
            <a:endParaRPr lang="de-DE" sz="1200" b="0" i="0" u="none" strike="noStrike" kern="1200" dirty="0">
              <a:solidFill>
                <a:schemeClr val="tx1"/>
              </a:solidFill>
              <a:effectLst/>
              <a:latin typeface="+mn-lt"/>
              <a:ea typeface="+mn-ea"/>
              <a:cs typeface="+mn-cs"/>
            </a:endParaRPr>
          </a:p>
          <a:p>
            <a:r>
              <a:rPr lang="de-DE" sz="1200" b="0" i="0" u="none" strike="noStrike" kern="1200" dirty="0">
                <a:solidFill>
                  <a:schemeClr val="tx1"/>
                </a:solidFill>
                <a:effectLst/>
                <a:latin typeface="+mn-lt"/>
                <a:ea typeface="+mn-ea"/>
                <a:cs typeface="+mn-cs"/>
              </a:rPr>
              <a:t>Seit 2016 fordert die Kultusministerkonferenz, dass alle Fächer einen Beitrag zur Medienbildung leisten müssen – auch der Sportunterricht (KMK, 2016). Medienbildung im Fach Sport umfasst dabei sowohl das Lernen mit digitalen Medien, etwa durch Videoanalysen im Techniktraining oder den Einsatz von Fitness-Apps, als auch das Lernen über Medien, beispielsweise durch die Reflexion von Körperbildern auf Instagram oder den sensiblen Umgang mit Datenschutzfragen.</a:t>
            </a:r>
          </a:p>
          <a:p>
            <a:r>
              <a:rPr lang="de-DE" sz="1200" b="0" i="0" u="none" strike="noStrike" kern="1200" dirty="0">
                <a:solidFill>
                  <a:schemeClr val="tx1"/>
                </a:solidFill>
                <a:effectLst/>
                <a:latin typeface="+mn-lt"/>
                <a:ea typeface="+mn-ea"/>
                <a:cs typeface="+mn-cs"/>
              </a:rPr>
              <a:t>Der Sportunterricht ist zugleich durch eine charakteristische körperliche Exponiertheit geprägt, die Schülerinnen und Schüler mit medial vermittelten Schönheits- und Fitnessidealen konfrontiert (</a:t>
            </a:r>
            <a:r>
              <a:rPr lang="de-DE" sz="1200" b="0" i="0" u="none" strike="noStrike" kern="1200" dirty="0" err="1">
                <a:solidFill>
                  <a:schemeClr val="tx1"/>
                </a:solidFill>
                <a:effectLst/>
                <a:latin typeface="+mn-lt"/>
                <a:ea typeface="+mn-ea"/>
                <a:cs typeface="+mn-cs"/>
              </a:rPr>
              <a:t>Miethling</a:t>
            </a:r>
            <a:r>
              <a:rPr lang="de-DE" sz="1200" b="0" i="0" u="none" strike="noStrike" kern="1200" dirty="0">
                <a:solidFill>
                  <a:schemeClr val="tx1"/>
                </a:solidFill>
                <a:effectLst/>
                <a:latin typeface="+mn-lt"/>
                <a:ea typeface="+mn-ea"/>
                <a:cs typeface="+mn-cs"/>
              </a:rPr>
              <a:t> &amp; Krieger, 2024). Diese Konfrontation kann einerseits als Chance verstanden werden, einen geschützten Raum zu schaffen, in dem Lernende ihren Körper unabhängig von externen Normvorstellungen wahrnehmen und wertschätzen können. Andererseits birgt sie die Gefahr, sozialen Druck zu erzeugen, vermeintlich diesen Idealen entsprechen zu müssen (Möhwald &amp; Ruin, 2021, S. 533), sowie Ausgrenzung und Diskriminierung zu verstärken, wenn Schülerinnen und Schüler von diesen Normvorstellungen abweichen (</a:t>
            </a:r>
            <a:r>
              <a:rPr lang="de-DE" sz="1200" b="0" i="0" u="none" strike="noStrike" kern="1200" dirty="0" err="1">
                <a:solidFill>
                  <a:schemeClr val="tx1"/>
                </a:solidFill>
                <a:effectLst/>
                <a:latin typeface="+mn-lt"/>
                <a:ea typeface="+mn-ea"/>
                <a:cs typeface="+mn-cs"/>
              </a:rPr>
              <a:t>Pürgstaller</a:t>
            </a:r>
            <a:r>
              <a:rPr lang="de-DE" sz="1200" b="0" i="0" u="none" strike="noStrike" kern="1200" dirty="0">
                <a:solidFill>
                  <a:schemeClr val="tx1"/>
                </a:solidFill>
                <a:effectLst/>
                <a:latin typeface="+mn-lt"/>
                <a:ea typeface="+mn-ea"/>
                <a:cs typeface="+mn-cs"/>
              </a:rPr>
              <a:t> et al., 2023c).</a:t>
            </a:r>
          </a:p>
          <a:p>
            <a:endParaRPr lang="de-DE" sz="1200" b="0" i="0" u="none" strike="noStrike" kern="1200" dirty="0">
              <a:solidFill>
                <a:schemeClr val="tx1"/>
              </a:solidFill>
              <a:effectLst/>
              <a:latin typeface="+mn-lt"/>
              <a:ea typeface="+mn-ea"/>
              <a:cs typeface="+mn-cs"/>
            </a:endParaRPr>
          </a:p>
          <a:p>
            <a:r>
              <a:rPr lang="de-DE" sz="1200" b="1" i="0" u="none" strike="noStrike" kern="1200" dirty="0">
                <a:solidFill>
                  <a:schemeClr val="tx1"/>
                </a:solidFill>
                <a:effectLst/>
                <a:latin typeface="+mn-lt"/>
                <a:ea typeface="+mn-ea"/>
                <a:cs typeface="+mn-cs"/>
              </a:rPr>
              <a:t>Ziel der Fortbildung </a:t>
            </a:r>
            <a:r>
              <a:rPr lang="de-DE" sz="1200" b="0" i="0" u="none" strike="noStrike" kern="1200" dirty="0">
                <a:solidFill>
                  <a:schemeClr val="tx1"/>
                </a:solidFill>
                <a:effectLst/>
                <a:latin typeface="+mn-lt"/>
                <a:ea typeface="+mn-ea"/>
                <a:cs typeface="+mn-cs"/>
              </a:rPr>
              <a:t>ist es, diese Ambivalenz sichtbar zu machen und Lehrkräfte darin zu unterstützen, digitale Medien im Sportunterricht nicht nur funktional zu nutzen, sondern auch kritisch-reflexiv zu thematisieren und pädagogisch verantwortungsvoll in Prozesse körperlicher Bildung einzubetten.</a:t>
            </a:r>
          </a:p>
          <a:p>
            <a:endParaRPr lang="de-DE" dirty="0"/>
          </a:p>
        </p:txBody>
      </p:sp>
      <p:sp>
        <p:nvSpPr>
          <p:cNvPr id="4" name="Foliennummernplatzhalter 3">
            <a:extLst>
              <a:ext uri="{FF2B5EF4-FFF2-40B4-BE49-F238E27FC236}">
                <a16:creationId xmlns:a16="http://schemas.microsoft.com/office/drawing/2014/main" id="{4E4CD57A-4B7D-96C7-ADD9-8B11B7E911C5}"/>
              </a:ext>
            </a:extLst>
          </p:cNvPr>
          <p:cNvSpPr>
            <a:spLocks noGrp="1"/>
          </p:cNvSpPr>
          <p:nvPr>
            <p:ph type="sldNum" sz="quarter" idx="5"/>
          </p:nvPr>
        </p:nvSpPr>
        <p:spPr/>
        <p:txBody>
          <a:bodyPr/>
          <a:lstStyle/>
          <a:p>
            <a:fld id="{C1EEEDFD-5915-4F7B-B712-75E9BB55AD12}" type="slidenum">
              <a:rPr lang="de-DE" smtClean="0"/>
              <a:t>7</a:t>
            </a:fld>
            <a:endParaRPr lang="de-DE"/>
          </a:p>
        </p:txBody>
      </p:sp>
    </p:spTree>
    <p:extLst>
      <p:ext uri="{BB962C8B-B14F-4D97-AF65-F5344CB8AC3E}">
        <p14:creationId xmlns:p14="http://schemas.microsoft.com/office/powerpoint/2010/main" val="17118025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a:solidFill>
                  <a:schemeClr val="tx1"/>
                </a:solidFill>
                <a:effectLst/>
                <a:latin typeface="+mn-lt"/>
                <a:ea typeface="+mn-ea"/>
                <a:cs typeface="+mn-cs"/>
              </a:rPr>
              <a:t>Die Fortbildung verfolgt das Ziel, sowohl funktional als auch personal ausgerichtete Aspekte digitaler (Text-)Souveränität zu fördern. Einerseits stehen der Ausbau der Nutzungskompetenzen digitaler Medien sowie damit verbundene Wissens- und </a:t>
            </a:r>
            <a:r>
              <a:rPr lang="de-DE" sz="1200" kern="1200" dirty="0" err="1">
                <a:solidFill>
                  <a:schemeClr val="tx1"/>
                </a:solidFill>
                <a:effectLst/>
                <a:latin typeface="+mn-lt"/>
                <a:ea typeface="+mn-ea"/>
                <a:cs typeface="+mn-cs"/>
              </a:rPr>
              <a:t>Könnensaspekte</a:t>
            </a:r>
            <a:r>
              <a:rPr lang="de-DE" sz="1200" kern="1200" dirty="0">
                <a:solidFill>
                  <a:schemeClr val="tx1"/>
                </a:solidFill>
                <a:effectLst/>
                <a:latin typeface="+mn-lt"/>
                <a:ea typeface="+mn-ea"/>
                <a:cs typeface="+mn-cs"/>
              </a:rPr>
              <a:t> im Mittelpunkt. Andererseits zielt die Fortbildung auf die Entwicklung reflexiver Haltungen gegenüber digitalen Phänomenen, insbesondere im Hinblick auf deren Bedeutung für den einen Selbst- und Lebensweltbezug. Durch die doppelte Perspektive aus funktionaler und personaler Orientierung werden digitale Medien nicht nur als Werkzeug verstanden, sondern auch als kulturelle und soziale Einflussfaktoren, die kritisch reflektiert und pädagogisch verantwortungsvoll eingeordnet werden müssen.</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8</a:t>
            </a:fld>
            <a:endParaRPr lang="de-DE"/>
          </a:p>
        </p:txBody>
      </p:sp>
    </p:spTree>
    <p:extLst>
      <p:ext uri="{BB962C8B-B14F-4D97-AF65-F5344CB8AC3E}">
        <p14:creationId xmlns:p14="http://schemas.microsoft.com/office/powerpoint/2010/main" val="1247921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B61F1-E6AB-A699-F28F-F4849E2B8A9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91E48FF-BEF5-AAFA-92B0-1E66B4A923F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0D881B2-3060-8080-5339-A083EC2D0A0B}"/>
              </a:ext>
            </a:extLst>
          </p:cNvPr>
          <p:cNvSpPr>
            <a:spLocks noGrp="1"/>
          </p:cNvSpPr>
          <p:nvPr>
            <p:ph type="body" idx="1"/>
          </p:nvPr>
        </p:nvSpPr>
        <p:spPr/>
        <p:txBody>
          <a:bodyPr/>
          <a:lstStyle/>
          <a:p>
            <a:pPr algn="l"/>
            <a:r>
              <a:rPr lang="de-DE" b="0" i="0" u="none" strike="noStrike" dirty="0">
                <a:solidFill>
                  <a:srgbClr val="262A31"/>
                </a:solidFill>
                <a:effectLst/>
                <a:latin typeface="Roboto" panose="02000000000000000000" pitchFamily="2" charset="0"/>
              </a:rPr>
              <a:t>Im Bereich der Gestaltung von Bildungs- und Erziehungsprozessen wird die kritische Nutzung digitaler Medien explizit genannt, jedoch bleiben kritisch-reflexive Dimensionen und digitale Körperbilder weitestgehend nicht berücksichtigt. Reflexion findet allein im Zusammenhang mit Doping und der Kommerzialisierung des Sports statt.</a:t>
            </a:r>
            <a:endParaRPr lang="de-DE" dirty="0">
              <a:solidFill>
                <a:schemeClr val="dk1"/>
              </a:solidFill>
            </a:endParaRPr>
          </a:p>
          <a:p>
            <a:pPr algn="l"/>
            <a:endParaRPr lang="de-DE" b="0" i="0" u="none" strike="noStrike" dirty="0">
              <a:solidFill>
                <a:srgbClr val="262A31"/>
              </a:solidFill>
              <a:effectLst/>
              <a:latin typeface="Roboto" panose="02000000000000000000" pitchFamily="2" charset="0"/>
            </a:endParaRPr>
          </a:p>
          <a:p>
            <a:endParaRPr lang="de-DE" dirty="0"/>
          </a:p>
        </p:txBody>
      </p:sp>
      <p:sp>
        <p:nvSpPr>
          <p:cNvPr id="4" name="Foliennummernplatzhalter 3">
            <a:extLst>
              <a:ext uri="{FF2B5EF4-FFF2-40B4-BE49-F238E27FC236}">
                <a16:creationId xmlns:a16="http://schemas.microsoft.com/office/drawing/2014/main" id="{533C82DE-62CD-79F2-B1EE-A7AE1C199156}"/>
              </a:ext>
            </a:extLst>
          </p:cNvPr>
          <p:cNvSpPr>
            <a:spLocks noGrp="1"/>
          </p:cNvSpPr>
          <p:nvPr>
            <p:ph type="sldNum" sz="quarter" idx="5"/>
          </p:nvPr>
        </p:nvSpPr>
        <p:spPr/>
        <p:txBody>
          <a:bodyPr/>
          <a:lstStyle/>
          <a:p>
            <a:fld id="{C1EEEDFD-5915-4F7B-B712-75E9BB55AD12}" type="slidenum">
              <a:rPr lang="de-DE" smtClean="0"/>
              <a:t>9</a:t>
            </a:fld>
            <a:endParaRPr lang="de-DE"/>
          </a:p>
        </p:txBody>
      </p:sp>
    </p:spTree>
    <p:extLst>
      <p:ext uri="{BB962C8B-B14F-4D97-AF65-F5344CB8AC3E}">
        <p14:creationId xmlns:p14="http://schemas.microsoft.com/office/powerpoint/2010/main" val="32657376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BE6A7-C23D-1750-1F16-7E983E6AFCD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FD919F3-7209-791F-C8DB-595A99A265A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D660B78-D4B2-A82C-5B51-38CE54C45767}"/>
              </a:ext>
            </a:extLst>
          </p:cNvPr>
          <p:cNvSpPr>
            <a:spLocks noGrp="1"/>
          </p:cNvSpPr>
          <p:nvPr>
            <p:ph type="body" idx="1"/>
          </p:nvPr>
        </p:nvSpPr>
        <p:spPr/>
        <p:txBody>
          <a:bodyPr/>
          <a:lstStyle/>
          <a:p>
            <a:pPr algn="l"/>
            <a:r>
              <a:rPr lang="de-DE" b="0" i="0" u="none" strike="noStrike" dirty="0">
                <a:solidFill>
                  <a:srgbClr val="262A31"/>
                </a:solidFill>
                <a:effectLst/>
                <a:latin typeface="Roboto" panose="02000000000000000000" pitchFamily="2" charset="0"/>
              </a:rPr>
              <a:t>Im Bereich der Gestaltung der Bildungs- und Erziehungsprozesse werden k</a:t>
            </a:r>
            <a:r>
              <a:rPr lang="de-DE" dirty="0">
                <a:solidFill>
                  <a:schemeClr val="dk1"/>
                </a:solidFill>
              </a:rPr>
              <a:t>ritisch-reflexive Dimensionen und digitale Körperbilder nicht berücksichtigt. Reflexive Zugänge finden sich nur im Kontext von Doping und der Kommerzialisierung des Sports. </a:t>
            </a:r>
            <a:endParaRPr lang="de-DE" b="0" i="0" u="none" strike="noStrike" dirty="0">
              <a:solidFill>
                <a:srgbClr val="262A31"/>
              </a:solidFill>
              <a:effectLst/>
              <a:latin typeface="Roboto" panose="02000000000000000000" pitchFamily="2" charset="0"/>
            </a:endParaRPr>
          </a:p>
          <a:p>
            <a:endParaRPr lang="de-DE" dirty="0"/>
          </a:p>
        </p:txBody>
      </p:sp>
      <p:sp>
        <p:nvSpPr>
          <p:cNvPr id="4" name="Foliennummernplatzhalter 3">
            <a:extLst>
              <a:ext uri="{FF2B5EF4-FFF2-40B4-BE49-F238E27FC236}">
                <a16:creationId xmlns:a16="http://schemas.microsoft.com/office/drawing/2014/main" id="{B90CE4C9-2CE7-E624-2EE8-2BFEED393376}"/>
              </a:ext>
            </a:extLst>
          </p:cNvPr>
          <p:cNvSpPr>
            <a:spLocks noGrp="1"/>
          </p:cNvSpPr>
          <p:nvPr>
            <p:ph type="sldNum" sz="quarter" idx="5"/>
          </p:nvPr>
        </p:nvSpPr>
        <p:spPr/>
        <p:txBody>
          <a:bodyPr/>
          <a:lstStyle/>
          <a:p>
            <a:fld id="{C1EEEDFD-5915-4F7B-B712-75E9BB55AD12}" type="slidenum">
              <a:rPr lang="de-DE" smtClean="0"/>
              <a:t>10</a:t>
            </a:fld>
            <a:endParaRPr lang="de-DE"/>
          </a:p>
        </p:txBody>
      </p:sp>
    </p:spTree>
    <p:extLst>
      <p:ext uri="{BB962C8B-B14F-4D97-AF65-F5344CB8AC3E}">
        <p14:creationId xmlns:p14="http://schemas.microsoft.com/office/powerpoint/2010/main" val="51770135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0.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image" Target="../media/image20.svg"/><Relationship Id="rId4" Type="http://schemas.openxmlformats.org/officeDocument/2006/relationships/image" Target="../media/image19.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svg"/><Relationship Id="rId7"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6.sv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image" Target="../media/image20.svg"/><Relationship Id="rId4" Type="http://schemas.openxmlformats.org/officeDocument/2006/relationships/image" Target="../media/image19.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image" Target="../media/image20.svg"/><Relationship Id="rId4" Type="http://schemas.openxmlformats.org/officeDocument/2006/relationships/image" Target="../media/image19.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image" Target="../media/image20.svg"/><Relationship Id="rId4" Type="http://schemas.openxmlformats.org/officeDocument/2006/relationships/image" Target="../media/image19.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image" Target="../media/image20.svg"/><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 Id="rId9" Type="http://schemas.openxmlformats.org/officeDocument/2006/relationships/image" Target="../media/image10.sv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hinterlegt">
    <p:spTree>
      <p:nvGrpSpPr>
        <p:cNvPr id="1" name=""/>
        <p:cNvGrpSpPr/>
        <p:nvPr/>
      </p:nvGrpSpPr>
      <p:grpSpPr>
        <a:xfrm>
          <a:off x="0" y="0"/>
          <a:ext cx="0" cy="0"/>
          <a:chOff x="0" y="0"/>
          <a:chExt cx="0" cy="0"/>
        </a:xfrm>
      </p:grpSpPr>
      <p:sp>
        <p:nvSpPr>
          <p:cNvPr id="19" name="Rechteck 18">
            <a:extLst>
              <a:ext uri="{FF2B5EF4-FFF2-40B4-BE49-F238E27FC236}">
                <a16:creationId xmlns:a16="http://schemas.microsoft.com/office/drawing/2014/main" id="{08B2A015-6221-BAD2-AE3C-976779F8E501}"/>
              </a:ext>
            </a:extLst>
          </p:cNvPr>
          <p:cNvSpPr/>
          <p:nvPr userDrawn="1"/>
        </p:nvSpPr>
        <p:spPr>
          <a:xfrm>
            <a:off x="0" y="-1"/>
            <a:ext cx="12192000" cy="55009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a:extLst>
              <a:ext uri="{FF2B5EF4-FFF2-40B4-BE49-F238E27FC236}">
                <a16:creationId xmlns:a16="http://schemas.microsoft.com/office/drawing/2014/main" id="{83AA3830-273E-D560-3B98-F709406355EB}"/>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6025" t="19411" r="6025" b="30118"/>
          <a:stretch/>
        </p:blipFill>
        <p:spPr>
          <a:xfrm>
            <a:off x="-1" y="1"/>
            <a:ext cx="12192001" cy="5500914"/>
          </a:xfrm>
          <a:prstGeom prst="rect">
            <a:avLst/>
          </a:prstGeom>
        </p:spPr>
      </p:pic>
      <p:sp>
        <p:nvSpPr>
          <p:cNvPr id="2" name="Titel 1">
            <a:extLst>
              <a:ext uri="{FF2B5EF4-FFF2-40B4-BE49-F238E27FC236}">
                <a16:creationId xmlns:a16="http://schemas.microsoft.com/office/drawing/2014/main" id="{641F2805-583F-76ED-5850-F187B1253D1E}"/>
              </a:ext>
            </a:extLst>
          </p:cNvPr>
          <p:cNvSpPr>
            <a:spLocks noGrp="1"/>
          </p:cNvSpPr>
          <p:nvPr>
            <p:ph type="ctrTitle"/>
          </p:nvPr>
        </p:nvSpPr>
        <p:spPr>
          <a:xfrm>
            <a:off x="1343472" y="1844824"/>
            <a:ext cx="7992888" cy="2448271"/>
          </a:xfrm>
        </p:spPr>
        <p:txBody>
          <a:bodyPr anchor="b"/>
          <a:lstStyle>
            <a:lvl1pPr algn="l">
              <a:defRPr sz="5000" spc="0" baseline="0">
                <a:latin typeface="+mn-lt"/>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4BEE8ADC-4450-6C7B-A47D-123D8945D887}"/>
              </a:ext>
            </a:extLst>
          </p:cNvPr>
          <p:cNvSpPr>
            <a:spLocks noGrp="1"/>
          </p:cNvSpPr>
          <p:nvPr>
            <p:ph type="subTitle" idx="1"/>
          </p:nvPr>
        </p:nvSpPr>
        <p:spPr>
          <a:xfrm>
            <a:off x="1343472" y="4653136"/>
            <a:ext cx="7992888" cy="532656"/>
          </a:xfrm>
        </p:spPr>
        <p:txBody>
          <a:bodyPr/>
          <a:lstStyle>
            <a:lvl1pPr marL="0" indent="0" algn="l">
              <a:lnSpc>
                <a:spcPct val="100000"/>
              </a:lnSpc>
              <a:buNone/>
              <a:defRPr sz="32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pic>
        <p:nvPicPr>
          <p:cNvPr id="14" name="Grafik 13">
            <a:extLst>
              <a:ext uri="{FF2B5EF4-FFF2-40B4-BE49-F238E27FC236}">
                <a16:creationId xmlns:a16="http://schemas.microsoft.com/office/drawing/2014/main" id="{72F077F0-30BC-07CD-E59B-8923D8AE98D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40923" y="5958910"/>
            <a:ext cx="1636417" cy="367735"/>
          </a:xfrm>
          <a:prstGeom prst="rect">
            <a:avLst/>
          </a:prstGeom>
        </p:spPr>
      </p:pic>
      <p:pic>
        <p:nvPicPr>
          <p:cNvPr id="16" name="Grafik 15">
            <a:extLst>
              <a:ext uri="{FF2B5EF4-FFF2-40B4-BE49-F238E27FC236}">
                <a16:creationId xmlns:a16="http://schemas.microsoft.com/office/drawing/2014/main" id="{21E277DD-D1B4-14E1-F392-6E6244ECA30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91492" y="5664540"/>
            <a:ext cx="1267081" cy="900295"/>
          </a:xfrm>
          <a:prstGeom prst="rect">
            <a:avLst/>
          </a:prstGeom>
        </p:spPr>
      </p:pic>
      <p:pic>
        <p:nvPicPr>
          <p:cNvPr id="9" name="Grafik 8">
            <a:extLst>
              <a:ext uri="{FF2B5EF4-FFF2-40B4-BE49-F238E27FC236}">
                <a16:creationId xmlns:a16="http://schemas.microsoft.com/office/drawing/2014/main" id="{6EA791DD-4656-8BCD-59D5-14C7C7DA0C04}"/>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551384" y="565355"/>
            <a:ext cx="2520280" cy="611860"/>
          </a:xfrm>
          <a:prstGeom prst="rect">
            <a:avLst/>
          </a:prstGeom>
        </p:spPr>
      </p:pic>
    </p:spTree>
    <p:extLst>
      <p:ext uri="{BB962C8B-B14F-4D97-AF65-F5344CB8AC3E}">
        <p14:creationId xmlns:p14="http://schemas.microsoft.com/office/powerpoint/2010/main" val="3461119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ite mit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6" name="Tabellenplatzhalter 5">
            <a:extLst>
              <a:ext uri="{FF2B5EF4-FFF2-40B4-BE49-F238E27FC236}">
                <a16:creationId xmlns:a16="http://schemas.microsoft.com/office/drawing/2014/main" id="{1C4D702D-0814-5C44-7EDE-C53C55607455}"/>
              </a:ext>
            </a:extLst>
          </p:cNvPr>
          <p:cNvSpPr>
            <a:spLocks noGrp="1"/>
          </p:cNvSpPr>
          <p:nvPr>
            <p:ph type="tbl" sz="quarter" idx="17" hasCustomPrompt="1"/>
          </p:nvPr>
        </p:nvSpPr>
        <p:spPr>
          <a:xfrm>
            <a:off x="550863" y="1772815"/>
            <a:ext cx="10082212" cy="3743747"/>
          </a:xfrm>
        </p:spPr>
        <p:txBody>
          <a:bodyPr/>
          <a:lstStyle>
            <a:lvl1pPr>
              <a:defRPr sz="1600" spc="0"/>
            </a:lvl1pPr>
          </a:lstStyle>
          <a:p>
            <a:r>
              <a:rPr lang="de-DE" dirty="0"/>
              <a:t>Tabellenbeispiel im Master-Deck</a:t>
            </a:r>
          </a:p>
        </p:txBody>
      </p:sp>
    </p:spTree>
    <p:extLst>
      <p:ext uri="{BB962C8B-B14F-4D97-AF65-F5344CB8AC3E}">
        <p14:creationId xmlns:p14="http://schemas.microsoft.com/office/powerpoint/2010/main" val="186118773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ite mit Diagramm Quelle link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4" name="Diagrammplatzhalter 3">
            <a:extLst>
              <a:ext uri="{FF2B5EF4-FFF2-40B4-BE49-F238E27FC236}">
                <a16:creationId xmlns:a16="http://schemas.microsoft.com/office/drawing/2014/main" id="{DA08FF5F-7BFF-4DFF-BCD0-56476B3991F1}"/>
              </a:ext>
            </a:extLst>
          </p:cNvPr>
          <p:cNvSpPr>
            <a:spLocks noGrp="1"/>
          </p:cNvSpPr>
          <p:nvPr>
            <p:ph type="chart" sz="quarter" idx="17"/>
          </p:nvPr>
        </p:nvSpPr>
        <p:spPr>
          <a:xfrm>
            <a:off x="550863" y="1700213"/>
            <a:ext cx="10082212" cy="3673003"/>
          </a:xfrm>
        </p:spPr>
        <p:txBody>
          <a:bodyPr/>
          <a:lstStyle/>
          <a:p>
            <a:r>
              <a:rPr lang="de-DE"/>
              <a:t>Diagramm durch Klicken auf Symbol hinzufügen</a:t>
            </a:r>
          </a:p>
        </p:txBody>
      </p:sp>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550863" y="5464274"/>
            <a:ext cx="6265217" cy="649287"/>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r>
              <a:rPr lang="de-DE" dirty="0"/>
              <a:t>Quelle einfügen</a:t>
            </a:r>
          </a:p>
        </p:txBody>
      </p:sp>
    </p:spTree>
    <p:extLst>
      <p:ext uri="{BB962C8B-B14F-4D97-AF65-F5344CB8AC3E}">
        <p14:creationId xmlns:p14="http://schemas.microsoft.com/office/powerpoint/2010/main" val="400393813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ite mit Diagramm Quelle rech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4" name="Diagrammplatzhalter 3">
            <a:extLst>
              <a:ext uri="{FF2B5EF4-FFF2-40B4-BE49-F238E27FC236}">
                <a16:creationId xmlns:a16="http://schemas.microsoft.com/office/drawing/2014/main" id="{DA08FF5F-7BFF-4DFF-BCD0-56476B3991F1}"/>
              </a:ext>
            </a:extLst>
          </p:cNvPr>
          <p:cNvSpPr>
            <a:spLocks noGrp="1"/>
          </p:cNvSpPr>
          <p:nvPr>
            <p:ph type="chart" sz="quarter" idx="17"/>
          </p:nvPr>
        </p:nvSpPr>
        <p:spPr>
          <a:xfrm>
            <a:off x="550863" y="1700213"/>
            <a:ext cx="10082212" cy="3673003"/>
          </a:xfrm>
        </p:spPr>
        <p:txBody>
          <a:bodyPr/>
          <a:lstStyle/>
          <a:p>
            <a:r>
              <a:rPr lang="de-DE"/>
              <a:t>Diagramm durch Klicken auf Symbol hinzufügen</a:t>
            </a:r>
          </a:p>
        </p:txBody>
      </p:sp>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7392144" y="5013176"/>
            <a:ext cx="4248993" cy="1080120"/>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r>
              <a:rPr lang="de-DE" dirty="0"/>
              <a:t>Quelle einfügen</a:t>
            </a:r>
          </a:p>
        </p:txBody>
      </p:sp>
      <p:pic>
        <p:nvPicPr>
          <p:cNvPr id="3" name="Grafik 2">
            <a:extLst>
              <a:ext uri="{FF2B5EF4-FFF2-40B4-BE49-F238E27FC236}">
                <a16:creationId xmlns:a16="http://schemas.microsoft.com/office/drawing/2014/main" id="{4F1E0460-0BDB-2C01-5CA1-D3717BF9C8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Tree>
    <p:extLst>
      <p:ext uri="{BB962C8B-B14F-4D97-AF65-F5344CB8AC3E}">
        <p14:creationId xmlns:p14="http://schemas.microsoft.com/office/powerpoint/2010/main" val="390013795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p:txBody>
          <a:bodyPr/>
          <a:lstStyle/>
          <a:p>
            <a:fld id="{FE511B28-C911-483C-B3A5-9C122110C1C1}" type="datetime1">
              <a:rPr lang="de-DE" smtClean="0"/>
              <a:t>23.12.25</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pic>
        <p:nvPicPr>
          <p:cNvPr id="3" name="Grafik 2">
            <a:extLst>
              <a:ext uri="{FF2B5EF4-FFF2-40B4-BE49-F238E27FC236}">
                <a16:creationId xmlns:a16="http://schemas.microsoft.com/office/drawing/2014/main" id="{B186A53B-DAAD-7745-A132-909B2AA1E38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Tree>
    <p:extLst>
      <p:ext uri="{BB962C8B-B14F-4D97-AF65-F5344CB8AC3E}">
        <p14:creationId xmlns:p14="http://schemas.microsoft.com/office/powerpoint/2010/main" val="1906035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ächste Schrit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p:txBody>
          <a:bodyPr/>
          <a:lstStyle/>
          <a:p>
            <a:fld id="{FE511B28-C911-483C-B3A5-9C122110C1C1}" type="datetime1">
              <a:rPr lang="de-DE" smtClean="0"/>
              <a:t>23.12.25</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cxnSp>
        <p:nvCxnSpPr>
          <p:cNvPr id="9" name="Gerader Verbinder 8">
            <a:extLst>
              <a:ext uri="{FF2B5EF4-FFF2-40B4-BE49-F238E27FC236}">
                <a16:creationId xmlns:a16="http://schemas.microsoft.com/office/drawing/2014/main" id="{90ABFBEE-7CD2-4DBB-A141-F36FB93A0E9B}"/>
              </a:ext>
            </a:extLst>
          </p:cNvPr>
          <p:cNvCxnSpPr/>
          <p:nvPr userDrawn="1"/>
        </p:nvCxnSpPr>
        <p:spPr>
          <a:xfrm>
            <a:off x="569342"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Gerader Verbinder 9">
            <a:extLst>
              <a:ext uri="{FF2B5EF4-FFF2-40B4-BE49-F238E27FC236}">
                <a16:creationId xmlns:a16="http://schemas.microsoft.com/office/drawing/2014/main" id="{BCF824FF-2114-224B-3871-31AFA2C59033}"/>
              </a:ext>
            </a:extLst>
          </p:cNvPr>
          <p:cNvCxnSpPr/>
          <p:nvPr userDrawn="1"/>
        </p:nvCxnSpPr>
        <p:spPr>
          <a:xfrm>
            <a:off x="569342"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platzhalter 11">
            <a:extLst>
              <a:ext uri="{FF2B5EF4-FFF2-40B4-BE49-F238E27FC236}">
                <a16:creationId xmlns:a16="http://schemas.microsoft.com/office/drawing/2014/main" id="{62D4AF05-AD75-71BF-0762-CDD0B6B648E4}"/>
              </a:ext>
            </a:extLst>
          </p:cNvPr>
          <p:cNvSpPr>
            <a:spLocks noGrp="1"/>
          </p:cNvSpPr>
          <p:nvPr>
            <p:ph type="body" sz="quarter" idx="13" hasCustomPrompt="1"/>
          </p:nvPr>
        </p:nvSpPr>
        <p:spPr>
          <a:xfrm>
            <a:off x="572046" y="2651024"/>
            <a:ext cx="2283594" cy="695062"/>
          </a:xfrm>
        </p:spPr>
        <p:txBody>
          <a:bodyPr wrap="square">
            <a:spAutoFit/>
          </a:bodyPr>
          <a:lstStyle>
            <a:lvl1pPr algn="ctr">
              <a:defRPr sz="4200"/>
            </a:lvl1pPr>
          </a:lstStyle>
          <a:p>
            <a:pPr lvl="0"/>
            <a:r>
              <a:rPr lang="de-DE" dirty="0"/>
              <a:t>MM.JJJJ</a:t>
            </a:r>
          </a:p>
        </p:txBody>
      </p:sp>
      <p:sp>
        <p:nvSpPr>
          <p:cNvPr id="14" name="Textplatzhalter 13">
            <a:extLst>
              <a:ext uri="{FF2B5EF4-FFF2-40B4-BE49-F238E27FC236}">
                <a16:creationId xmlns:a16="http://schemas.microsoft.com/office/drawing/2014/main" id="{B208944F-F943-3931-71DB-CCBA8D7C4A83}"/>
              </a:ext>
            </a:extLst>
          </p:cNvPr>
          <p:cNvSpPr>
            <a:spLocks noGrp="1"/>
          </p:cNvSpPr>
          <p:nvPr>
            <p:ph type="body" sz="quarter" idx="14"/>
          </p:nvPr>
        </p:nvSpPr>
        <p:spPr>
          <a:xfrm>
            <a:off x="569913"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5" name="Gleichschenkliges Dreieck 14">
            <a:extLst>
              <a:ext uri="{FF2B5EF4-FFF2-40B4-BE49-F238E27FC236}">
                <a16:creationId xmlns:a16="http://schemas.microsoft.com/office/drawing/2014/main" id="{52AED662-05AD-F78C-DEC2-DDD21DD42C7D}"/>
              </a:ext>
            </a:extLst>
          </p:cNvPr>
          <p:cNvSpPr/>
          <p:nvPr userDrawn="1"/>
        </p:nvSpPr>
        <p:spPr>
          <a:xfrm rot="5400000">
            <a:off x="325053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cxnSp>
        <p:nvCxnSpPr>
          <p:cNvPr id="16" name="Gerader Verbinder 15">
            <a:extLst>
              <a:ext uri="{FF2B5EF4-FFF2-40B4-BE49-F238E27FC236}">
                <a16:creationId xmlns:a16="http://schemas.microsoft.com/office/drawing/2014/main" id="{B2068320-9F62-BDE0-D128-B48C15DC1210}"/>
              </a:ext>
            </a:extLst>
          </p:cNvPr>
          <p:cNvCxnSpPr>
            <a:cxnSpLocks/>
          </p:cNvCxnSpPr>
          <p:nvPr userDrawn="1"/>
        </p:nvCxnSpPr>
        <p:spPr>
          <a:xfrm>
            <a:off x="4408537"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Gerader Verbinder 16">
            <a:extLst>
              <a:ext uri="{FF2B5EF4-FFF2-40B4-BE49-F238E27FC236}">
                <a16:creationId xmlns:a16="http://schemas.microsoft.com/office/drawing/2014/main" id="{D5F12236-CE38-30CD-1B8A-E2BFAD2E7F1D}"/>
              </a:ext>
            </a:extLst>
          </p:cNvPr>
          <p:cNvCxnSpPr>
            <a:cxnSpLocks/>
          </p:cNvCxnSpPr>
          <p:nvPr userDrawn="1"/>
        </p:nvCxnSpPr>
        <p:spPr>
          <a:xfrm>
            <a:off x="4408537"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platzhalter 11">
            <a:extLst>
              <a:ext uri="{FF2B5EF4-FFF2-40B4-BE49-F238E27FC236}">
                <a16:creationId xmlns:a16="http://schemas.microsoft.com/office/drawing/2014/main" id="{1D67EBA9-4EDE-8CEA-097E-F177D26A6956}"/>
              </a:ext>
            </a:extLst>
          </p:cNvPr>
          <p:cNvSpPr>
            <a:spLocks noGrp="1"/>
          </p:cNvSpPr>
          <p:nvPr>
            <p:ph type="body" sz="quarter" idx="15" hasCustomPrompt="1"/>
          </p:nvPr>
        </p:nvSpPr>
        <p:spPr>
          <a:xfrm>
            <a:off x="4408537" y="2651024"/>
            <a:ext cx="2283594" cy="695062"/>
          </a:xfrm>
        </p:spPr>
        <p:txBody>
          <a:bodyPr wrap="square">
            <a:spAutoFit/>
          </a:bodyPr>
          <a:lstStyle>
            <a:lvl1pPr algn="ctr">
              <a:defRPr sz="4200"/>
            </a:lvl1pPr>
          </a:lstStyle>
          <a:p>
            <a:pPr lvl="0"/>
            <a:r>
              <a:rPr lang="de-DE" dirty="0"/>
              <a:t>MM.JJJJ</a:t>
            </a:r>
          </a:p>
        </p:txBody>
      </p:sp>
      <p:sp>
        <p:nvSpPr>
          <p:cNvPr id="19" name="Textplatzhalter 13">
            <a:extLst>
              <a:ext uri="{FF2B5EF4-FFF2-40B4-BE49-F238E27FC236}">
                <a16:creationId xmlns:a16="http://schemas.microsoft.com/office/drawing/2014/main" id="{E7A000B1-92D1-63DA-6285-7AFF007F24A3}"/>
              </a:ext>
            </a:extLst>
          </p:cNvPr>
          <p:cNvSpPr>
            <a:spLocks noGrp="1"/>
          </p:cNvSpPr>
          <p:nvPr>
            <p:ph type="body" sz="quarter" idx="16"/>
          </p:nvPr>
        </p:nvSpPr>
        <p:spPr>
          <a:xfrm>
            <a:off x="4408537"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0" name="Gleichschenkliges Dreieck 14">
            <a:extLst>
              <a:ext uri="{FF2B5EF4-FFF2-40B4-BE49-F238E27FC236}">
                <a16:creationId xmlns:a16="http://schemas.microsoft.com/office/drawing/2014/main" id="{D5A724EC-5D80-1523-8E23-A59A5E3A0B4E}"/>
              </a:ext>
            </a:extLst>
          </p:cNvPr>
          <p:cNvSpPr/>
          <p:nvPr userDrawn="1"/>
        </p:nvSpPr>
        <p:spPr>
          <a:xfrm rot="5400000">
            <a:off x="700400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cxnSp>
        <p:nvCxnSpPr>
          <p:cNvPr id="21" name="Gerader Verbinder 20">
            <a:extLst>
              <a:ext uri="{FF2B5EF4-FFF2-40B4-BE49-F238E27FC236}">
                <a16:creationId xmlns:a16="http://schemas.microsoft.com/office/drawing/2014/main" id="{B2BD8A0E-E15B-F0DA-EB23-8F901116869E}"/>
              </a:ext>
            </a:extLst>
          </p:cNvPr>
          <p:cNvCxnSpPr/>
          <p:nvPr userDrawn="1"/>
        </p:nvCxnSpPr>
        <p:spPr>
          <a:xfrm>
            <a:off x="8206260" y="2636913"/>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Gerader Verbinder 21">
            <a:extLst>
              <a:ext uri="{FF2B5EF4-FFF2-40B4-BE49-F238E27FC236}">
                <a16:creationId xmlns:a16="http://schemas.microsoft.com/office/drawing/2014/main" id="{B7958164-6C59-6BDD-7012-36BF43A7728C}"/>
              </a:ext>
            </a:extLst>
          </p:cNvPr>
          <p:cNvCxnSpPr/>
          <p:nvPr userDrawn="1"/>
        </p:nvCxnSpPr>
        <p:spPr>
          <a:xfrm>
            <a:off x="8206260" y="3284985"/>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platzhalter 11">
            <a:extLst>
              <a:ext uri="{FF2B5EF4-FFF2-40B4-BE49-F238E27FC236}">
                <a16:creationId xmlns:a16="http://schemas.microsoft.com/office/drawing/2014/main" id="{81245971-AACF-CA13-B2F0-93B3290AA22D}"/>
              </a:ext>
            </a:extLst>
          </p:cNvPr>
          <p:cNvSpPr>
            <a:spLocks noGrp="1"/>
          </p:cNvSpPr>
          <p:nvPr>
            <p:ph type="body" sz="quarter" idx="17" hasCustomPrompt="1"/>
          </p:nvPr>
        </p:nvSpPr>
        <p:spPr>
          <a:xfrm>
            <a:off x="8208964" y="2651025"/>
            <a:ext cx="2283594" cy="695062"/>
          </a:xfrm>
        </p:spPr>
        <p:txBody>
          <a:bodyPr wrap="square">
            <a:spAutoFit/>
          </a:bodyPr>
          <a:lstStyle>
            <a:lvl1pPr algn="ctr">
              <a:defRPr sz="4200"/>
            </a:lvl1pPr>
          </a:lstStyle>
          <a:p>
            <a:pPr lvl="0"/>
            <a:r>
              <a:rPr lang="de-DE" dirty="0"/>
              <a:t>MM.JJJJ</a:t>
            </a:r>
          </a:p>
        </p:txBody>
      </p:sp>
      <p:sp>
        <p:nvSpPr>
          <p:cNvPr id="24" name="Textplatzhalter 13">
            <a:extLst>
              <a:ext uri="{FF2B5EF4-FFF2-40B4-BE49-F238E27FC236}">
                <a16:creationId xmlns:a16="http://schemas.microsoft.com/office/drawing/2014/main" id="{BBC345F2-9953-3FB5-4952-6A300C9E31F1}"/>
              </a:ext>
            </a:extLst>
          </p:cNvPr>
          <p:cNvSpPr>
            <a:spLocks noGrp="1"/>
          </p:cNvSpPr>
          <p:nvPr>
            <p:ph type="body" sz="quarter" idx="18"/>
          </p:nvPr>
        </p:nvSpPr>
        <p:spPr>
          <a:xfrm>
            <a:off x="8206831" y="3789364"/>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5" name="Gleichschenkliges Dreieck 14">
            <a:extLst>
              <a:ext uri="{FF2B5EF4-FFF2-40B4-BE49-F238E27FC236}">
                <a16:creationId xmlns:a16="http://schemas.microsoft.com/office/drawing/2014/main" id="{6D94FE71-2367-69CE-9F58-86BBA98F1603}"/>
              </a:ext>
            </a:extLst>
          </p:cNvPr>
          <p:cNvSpPr/>
          <p:nvPr userDrawn="1"/>
        </p:nvSpPr>
        <p:spPr>
          <a:xfrm rot="5400000">
            <a:off x="10936692" y="2759365"/>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Tree>
    <p:extLst>
      <p:ext uri="{BB962C8B-B14F-4D97-AF65-F5344CB8AC3E}">
        <p14:creationId xmlns:p14="http://schemas.microsoft.com/office/powerpoint/2010/main" val="3978419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Fotos mit Untertitel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p:txBody>
          <a:bodyPr/>
          <a:lstStyle/>
          <a:p>
            <a:fld id="{FE511B28-C911-483C-B3A5-9C122110C1C1}" type="datetime1">
              <a:rPr lang="de-DE" smtClean="0"/>
              <a:t>23.12.25</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sp>
        <p:nvSpPr>
          <p:cNvPr id="14" name="Textplatzhalter 13">
            <a:extLst>
              <a:ext uri="{FF2B5EF4-FFF2-40B4-BE49-F238E27FC236}">
                <a16:creationId xmlns:a16="http://schemas.microsoft.com/office/drawing/2014/main" id="{B208944F-F943-3931-71DB-CCBA8D7C4A83}"/>
              </a:ext>
            </a:extLst>
          </p:cNvPr>
          <p:cNvSpPr>
            <a:spLocks noGrp="1"/>
          </p:cNvSpPr>
          <p:nvPr>
            <p:ph type="body" sz="quarter" idx="14"/>
          </p:nvPr>
        </p:nvSpPr>
        <p:spPr>
          <a:xfrm>
            <a:off x="550863"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p:txBody>
      </p:sp>
      <p:sp>
        <p:nvSpPr>
          <p:cNvPr id="19" name="Textplatzhalter 13">
            <a:extLst>
              <a:ext uri="{FF2B5EF4-FFF2-40B4-BE49-F238E27FC236}">
                <a16:creationId xmlns:a16="http://schemas.microsoft.com/office/drawing/2014/main" id="{E7A000B1-92D1-63DA-6285-7AFF007F24A3}"/>
              </a:ext>
            </a:extLst>
          </p:cNvPr>
          <p:cNvSpPr>
            <a:spLocks noGrp="1"/>
          </p:cNvSpPr>
          <p:nvPr>
            <p:ph type="body" sz="quarter" idx="16"/>
          </p:nvPr>
        </p:nvSpPr>
        <p:spPr>
          <a:xfrm>
            <a:off x="4497276"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p:txBody>
      </p:sp>
      <p:sp>
        <p:nvSpPr>
          <p:cNvPr id="24" name="Textplatzhalter 13">
            <a:extLst>
              <a:ext uri="{FF2B5EF4-FFF2-40B4-BE49-F238E27FC236}">
                <a16:creationId xmlns:a16="http://schemas.microsoft.com/office/drawing/2014/main" id="{BBC345F2-9953-3FB5-4952-6A300C9E31F1}"/>
              </a:ext>
            </a:extLst>
          </p:cNvPr>
          <p:cNvSpPr>
            <a:spLocks noGrp="1"/>
          </p:cNvSpPr>
          <p:nvPr>
            <p:ph type="body" sz="quarter" idx="18"/>
          </p:nvPr>
        </p:nvSpPr>
        <p:spPr>
          <a:xfrm>
            <a:off x="8443689" y="4930310"/>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p:txBody>
      </p:sp>
      <p:sp>
        <p:nvSpPr>
          <p:cNvPr id="11" name="Bildplatzhalter 10">
            <a:extLst>
              <a:ext uri="{FF2B5EF4-FFF2-40B4-BE49-F238E27FC236}">
                <a16:creationId xmlns:a16="http://schemas.microsoft.com/office/drawing/2014/main" id="{9FE8DDEF-0AF2-0BEE-5F88-A01FE7D6D6F2}"/>
              </a:ext>
            </a:extLst>
          </p:cNvPr>
          <p:cNvSpPr>
            <a:spLocks noGrp="1"/>
          </p:cNvSpPr>
          <p:nvPr>
            <p:ph type="pic" sz="quarter" idx="19" hasCustomPrompt="1"/>
          </p:nvPr>
        </p:nvSpPr>
        <p:spPr>
          <a:xfrm>
            <a:off x="550863" y="2114550"/>
            <a:ext cx="2554287" cy="2554288"/>
          </a:xfrm>
          <a:solidFill>
            <a:schemeClr val="bg2"/>
          </a:solidFill>
        </p:spPr>
        <p:txBody>
          <a:bodyPr/>
          <a:lstStyle>
            <a:lvl1pPr>
              <a:defRPr/>
            </a:lvl1pPr>
          </a:lstStyle>
          <a:p>
            <a:r>
              <a:rPr lang="de-DE" dirty="0"/>
              <a:t>Bild einfügen</a:t>
            </a:r>
          </a:p>
        </p:txBody>
      </p:sp>
      <p:sp>
        <p:nvSpPr>
          <p:cNvPr id="13" name="Bildplatzhalter 10">
            <a:extLst>
              <a:ext uri="{FF2B5EF4-FFF2-40B4-BE49-F238E27FC236}">
                <a16:creationId xmlns:a16="http://schemas.microsoft.com/office/drawing/2014/main" id="{605A7ECC-EB1D-A114-B714-828002C9045D}"/>
              </a:ext>
            </a:extLst>
          </p:cNvPr>
          <p:cNvSpPr>
            <a:spLocks noGrp="1"/>
          </p:cNvSpPr>
          <p:nvPr>
            <p:ph type="pic" sz="quarter" idx="20" hasCustomPrompt="1"/>
          </p:nvPr>
        </p:nvSpPr>
        <p:spPr>
          <a:xfrm>
            <a:off x="8443689" y="2114550"/>
            <a:ext cx="2554287" cy="2554288"/>
          </a:xfrm>
          <a:solidFill>
            <a:schemeClr val="bg2"/>
          </a:solidFill>
        </p:spPr>
        <p:txBody>
          <a:bodyPr/>
          <a:lstStyle>
            <a:lvl1pPr>
              <a:defRPr/>
            </a:lvl1pPr>
          </a:lstStyle>
          <a:p>
            <a:r>
              <a:rPr lang="de-DE" dirty="0"/>
              <a:t>Bild einfügen</a:t>
            </a:r>
          </a:p>
        </p:txBody>
      </p:sp>
      <p:sp>
        <p:nvSpPr>
          <p:cNvPr id="26" name="Bildplatzhalter 10">
            <a:extLst>
              <a:ext uri="{FF2B5EF4-FFF2-40B4-BE49-F238E27FC236}">
                <a16:creationId xmlns:a16="http://schemas.microsoft.com/office/drawing/2014/main" id="{1232AB98-B664-1D6C-5AD6-63FEA9E23DE9}"/>
              </a:ext>
            </a:extLst>
          </p:cNvPr>
          <p:cNvSpPr>
            <a:spLocks noGrp="1"/>
          </p:cNvSpPr>
          <p:nvPr>
            <p:ph type="pic" sz="quarter" idx="21" hasCustomPrompt="1"/>
          </p:nvPr>
        </p:nvSpPr>
        <p:spPr>
          <a:xfrm>
            <a:off x="4497276" y="2114550"/>
            <a:ext cx="2554287" cy="2554288"/>
          </a:xfrm>
          <a:solidFill>
            <a:schemeClr val="bg2"/>
          </a:solidFill>
        </p:spPr>
        <p:txBody>
          <a:bodyPr/>
          <a:lstStyle>
            <a:lvl1pPr>
              <a:defRPr/>
            </a:lvl1pPr>
          </a:lstStyle>
          <a:p>
            <a:r>
              <a:rPr lang="de-DE" dirty="0"/>
              <a:t>Bild einfügen</a:t>
            </a:r>
          </a:p>
        </p:txBody>
      </p:sp>
    </p:spTree>
    <p:extLst>
      <p:ext uri="{BB962C8B-B14F-4D97-AF65-F5344CB8AC3E}">
        <p14:creationId xmlns:p14="http://schemas.microsoft.com/office/powerpoint/2010/main" val="40836605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ollbild">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B0086B20-F39E-7E6D-EC86-D4225614523F}"/>
              </a:ext>
            </a:extLst>
          </p:cNvPr>
          <p:cNvSpPr>
            <a:spLocks noGrp="1"/>
          </p:cNvSpPr>
          <p:nvPr>
            <p:ph type="dt" sz="half" idx="10"/>
          </p:nvPr>
        </p:nvSpPr>
        <p:spPr/>
        <p:txBody>
          <a:bodyPr/>
          <a:lstStyle/>
          <a:p>
            <a:fld id="{35A025D6-0364-4CE2-9FC7-45C729A8B93E}" type="datetime1">
              <a:rPr lang="de-DE" smtClean="0"/>
              <a:t>23.12.25</a:t>
            </a:fld>
            <a:endParaRPr lang="de-DE" dirty="0"/>
          </a:p>
        </p:txBody>
      </p:sp>
      <p:sp>
        <p:nvSpPr>
          <p:cNvPr id="6" name="Fußzeilenplatzhalter 5">
            <a:extLst>
              <a:ext uri="{FF2B5EF4-FFF2-40B4-BE49-F238E27FC236}">
                <a16:creationId xmlns:a16="http://schemas.microsoft.com/office/drawing/2014/main" id="{8EE203D3-3D30-6EF4-DA06-98AE094234C5}"/>
              </a:ext>
            </a:extLst>
          </p:cNvPr>
          <p:cNvSpPr>
            <a:spLocks noGrp="1"/>
          </p:cNvSpPr>
          <p:nvPr>
            <p:ph type="ftr" sz="quarter" idx="11"/>
          </p:nvPr>
        </p:nvSpPr>
        <p:spPr/>
        <p:txBody>
          <a:bodyPr/>
          <a:lstStyle/>
          <a:p>
            <a:r>
              <a:rPr lang="de-DE"/>
              <a:t>Name der Präsentation</a:t>
            </a:r>
            <a:endParaRPr lang="de-DE" dirty="0"/>
          </a:p>
        </p:txBody>
      </p:sp>
      <p:sp>
        <p:nvSpPr>
          <p:cNvPr id="7" name="Foliennummernplatzhalter 6">
            <a:extLst>
              <a:ext uri="{FF2B5EF4-FFF2-40B4-BE49-F238E27FC236}">
                <a16:creationId xmlns:a16="http://schemas.microsoft.com/office/drawing/2014/main" id="{C1055A28-B059-B54C-B250-CDCA3E442ECD}"/>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sp>
        <p:nvSpPr>
          <p:cNvPr id="3" name="Bildplatzhalter 2">
            <a:extLst>
              <a:ext uri="{FF2B5EF4-FFF2-40B4-BE49-F238E27FC236}">
                <a16:creationId xmlns:a16="http://schemas.microsoft.com/office/drawing/2014/main" id="{615951CF-9B89-E80B-9083-7BB6D7B66A12}"/>
              </a:ext>
            </a:extLst>
          </p:cNvPr>
          <p:cNvSpPr>
            <a:spLocks noGrp="1"/>
          </p:cNvSpPr>
          <p:nvPr>
            <p:ph type="pic" sz="quarter" idx="13" hasCustomPrompt="1"/>
          </p:nvPr>
        </p:nvSpPr>
        <p:spPr>
          <a:xfrm>
            <a:off x="0" y="0"/>
            <a:ext cx="12192000" cy="6308725"/>
          </a:xfrm>
          <a:solidFill>
            <a:schemeClr val="bg2"/>
          </a:solidFill>
        </p:spPr>
        <p:txBody>
          <a:bodyPr/>
          <a:lstStyle>
            <a:lvl1pPr>
              <a:defRPr/>
            </a:lvl1pPr>
          </a:lstStyle>
          <a:p>
            <a:r>
              <a:rPr lang="de-DE" dirty="0"/>
              <a:t>Bild einfügen</a:t>
            </a:r>
          </a:p>
        </p:txBody>
      </p:sp>
    </p:spTree>
    <p:extLst>
      <p:ext uri="{BB962C8B-B14F-4D97-AF65-F5344CB8AC3E}">
        <p14:creationId xmlns:p14="http://schemas.microsoft.com/office/powerpoint/2010/main" val="2295745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B0086B20-F39E-7E6D-EC86-D4225614523F}"/>
              </a:ext>
            </a:extLst>
          </p:cNvPr>
          <p:cNvSpPr>
            <a:spLocks noGrp="1"/>
          </p:cNvSpPr>
          <p:nvPr>
            <p:ph type="dt" sz="half" idx="10"/>
          </p:nvPr>
        </p:nvSpPr>
        <p:spPr/>
        <p:txBody>
          <a:bodyPr/>
          <a:lstStyle/>
          <a:p>
            <a:fld id="{35A025D6-0364-4CE2-9FC7-45C729A8B93E}" type="datetime1">
              <a:rPr lang="de-DE" smtClean="0"/>
              <a:t>23.12.25</a:t>
            </a:fld>
            <a:endParaRPr lang="de-DE" dirty="0"/>
          </a:p>
        </p:txBody>
      </p:sp>
      <p:sp>
        <p:nvSpPr>
          <p:cNvPr id="6" name="Fußzeilenplatzhalter 5">
            <a:extLst>
              <a:ext uri="{FF2B5EF4-FFF2-40B4-BE49-F238E27FC236}">
                <a16:creationId xmlns:a16="http://schemas.microsoft.com/office/drawing/2014/main" id="{8EE203D3-3D30-6EF4-DA06-98AE094234C5}"/>
              </a:ext>
            </a:extLst>
          </p:cNvPr>
          <p:cNvSpPr>
            <a:spLocks noGrp="1"/>
          </p:cNvSpPr>
          <p:nvPr>
            <p:ph type="ftr" sz="quarter" idx="11"/>
          </p:nvPr>
        </p:nvSpPr>
        <p:spPr/>
        <p:txBody>
          <a:bodyPr/>
          <a:lstStyle/>
          <a:p>
            <a:r>
              <a:rPr lang="de-DE" dirty="0"/>
              <a:t>Fides Berkel</a:t>
            </a:r>
          </a:p>
        </p:txBody>
      </p:sp>
      <p:sp>
        <p:nvSpPr>
          <p:cNvPr id="7" name="Foliennummernplatzhalter 6">
            <a:extLst>
              <a:ext uri="{FF2B5EF4-FFF2-40B4-BE49-F238E27FC236}">
                <a16:creationId xmlns:a16="http://schemas.microsoft.com/office/drawing/2014/main" id="{C1055A28-B059-B54C-B250-CDCA3E442ECD}"/>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pic>
        <p:nvPicPr>
          <p:cNvPr id="2" name="Grafik 1">
            <a:extLst>
              <a:ext uri="{FF2B5EF4-FFF2-40B4-BE49-F238E27FC236}">
                <a16:creationId xmlns:a16="http://schemas.microsoft.com/office/drawing/2014/main" id="{B10EE06D-C3BC-1A94-23C3-CAAF51F09E6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Tree>
    <p:extLst>
      <p:ext uri="{BB962C8B-B14F-4D97-AF65-F5344CB8AC3E}">
        <p14:creationId xmlns:p14="http://schemas.microsoft.com/office/powerpoint/2010/main" val="38058239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bg>
      <p:bgPr>
        <a:solidFill>
          <a:schemeClr val="accent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2C7EC52D-FD58-BAA1-CC77-4DABCFD0107D}"/>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970" t="18539" r="4080" b="18539"/>
          <a:stretch/>
        </p:blipFill>
        <p:spPr>
          <a:xfrm>
            <a:off x="-1" y="0"/>
            <a:ext cx="12192001" cy="6857999"/>
          </a:xfrm>
          <a:prstGeom prst="rect">
            <a:avLst/>
          </a:prstGeom>
        </p:spPr>
      </p:pic>
      <p:sp>
        <p:nvSpPr>
          <p:cNvPr id="2" name="Titel 1">
            <a:extLst>
              <a:ext uri="{FF2B5EF4-FFF2-40B4-BE49-F238E27FC236}">
                <a16:creationId xmlns:a16="http://schemas.microsoft.com/office/drawing/2014/main" id="{F11D9FC4-D11E-DD53-D8D5-8CA1E7DF6B0E}"/>
              </a:ext>
            </a:extLst>
          </p:cNvPr>
          <p:cNvSpPr>
            <a:spLocks noGrp="1"/>
          </p:cNvSpPr>
          <p:nvPr>
            <p:ph type="title" hasCustomPrompt="1"/>
          </p:nvPr>
        </p:nvSpPr>
        <p:spPr>
          <a:xfrm>
            <a:off x="524247" y="1772816"/>
            <a:ext cx="10796587" cy="4104456"/>
          </a:xfrm>
        </p:spPr>
        <p:txBody>
          <a:bodyPr anchor="t"/>
          <a:lstStyle>
            <a:lvl1pPr>
              <a:defRPr sz="8300" spc="0">
                <a:latin typeface="+mn-lt"/>
              </a:defRPr>
            </a:lvl1pPr>
          </a:lstStyle>
          <a:p>
            <a:r>
              <a:rPr lang="de-DE" dirty="0"/>
              <a:t>Kapiteltitel bearbeiten</a:t>
            </a:r>
          </a:p>
        </p:txBody>
      </p:sp>
      <p:sp>
        <p:nvSpPr>
          <p:cNvPr id="3" name="Textplatzhalter 2">
            <a:extLst>
              <a:ext uri="{FF2B5EF4-FFF2-40B4-BE49-F238E27FC236}">
                <a16:creationId xmlns:a16="http://schemas.microsoft.com/office/drawing/2014/main" id="{5CFCE76C-01FE-6EA0-1DC7-31A31E1CEFB2}"/>
              </a:ext>
            </a:extLst>
          </p:cNvPr>
          <p:cNvSpPr>
            <a:spLocks noGrp="1"/>
          </p:cNvSpPr>
          <p:nvPr>
            <p:ph type="body" idx="1" hasCustomPrompt="1"/>
          </p:nvPr>
        </p:nvSpPr>
        <p:spPr>
          <a:xfrm>
            <a:off x="524247" y="442764"/>
            <a:ext cx="2095798" cy="1287809"/>
          </a:xfrm>
        </p:spPr>
        <p:txBody>
          <a:bodyPr anchor="t"/>
          <a:lstStyle>
            <a:lvl1pPr marL="0" indent="0">
              <a:buNone/>
              <a:defRPr lang="de-DE" sz="8300" kern="1200" spc="30" baseline="0" dirty="0">
                <a:solidFill>
                  <a:schemeClr val="tx1"/>
                </a:solidFill>
                <a:latin typeface="+mn-lt"/>
                <a:ea typeface="+mj-ea"/>
                <a:cs typeface="+mj-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1.</a:t>
            </a:r>
          </a:p>
        </p:txBody>
      </p:sp>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251183" y="620713"/>
            <a:ext cx="371475" cy="380999"/>
          </a:xfrm>
          <a:prstGeom prst="rect">
            <a:avLst/>
          </a:prstGeom>
        </p:spPr>
      </p:pic>
    </p:spTree>
    <p:extLst>
      <p:ext uri="{BB962C8B-B14F-4D97-AF65-F5344CB8AC3E}">
        <p14:creationId xmlns:p14="http://schemas.microsoft.com/office/powerpoint/2010/main" val="26897149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Zitat Taubenblau Foto links">
    <p:bg>
      <p:bgPr>
        <a:solidFill>
          <a:schemeClr val="accent1"/>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3863752" y="1158240"/>
            <a:ext cx="6554539" cy="4723448"/>
          </a:xfrm>
        </p:spPr>
        <p:txBody>
          <a:bodyPr/>
          <a:lstStyle>
            <a:lvl1pPr>
              <a:lnSpc>
                <a:spcPct val="118000"/>
              </a:lnSpc>
              <a:spcBef>
                <a:spcPts val="0"/>
              </a:spcBef>
              <a:defRPr sz="30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
        <p:nvSpPr>
          <p:cNvPr id="5" name="Bildplatzhalter 4">
            <a:extLst>
              <a:ext uri="{FF2B5EF4-FFF2-40B4-BE49-F238E27FC236}">
                <a16:creationId xmlns:a16="http://schemas.microsoft.com/office/drawing/2014/main" id="{8238FC25-2FF9-E698-E3F7-C5A314E1FECA}"/>
              </a:ext>
            </a:extLst>
          </p:cNvPr>
          <p:cNvSpPr>
            <a:spLocks noGrp="1"/>
          </p:cNvSpPr>
          <p:nvPr>
            <p:ph type="pic" sz="quarter" idx="12"/>
          </p:nvPr>
        </p:nvSpPr>
        <p:spPr>
          <a:xfrm>
            <a:off x="629728" y="1250831"/>
            <a:ext cx="2544793" cy="2536166"/>
          </a:xfrm>
        </p:spPr>
        <p:txBody>
          <a:bodyPr/>
          <a:lstStyle/>
          <a:p>
            <a:r>
              <a:rPr lang="de-DE"/>
              <a:t>Bild durch Klicken auf Symbol hinzufügen</a:t>
            </a:r>
          </a:p>
        </p:txBody>
      </p:sp>
    </p:spTree>
    <p:extLst>
      <p:ext uri="{BB962C8B-B14F-4D97-AF65-F5344CB8AC3E}">
        <p14:creationId xmlns:p14="http://schemas.microsoft.com/office/powerpoint/2010/main" val="2160583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elfolie hell">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CD2F1EDB-9EFB-82D4-3FFE-141819122D64}"/>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5783" t="20105" r="7121" b="18211"/>
          <a:stretch/>
        </p:blipFill>
        <p:spPr>
          <a:xfrm>
            <a:off x="-1" y="1"/>
            <a:ext cx="12192001" cy="6858000"/>
          </a:xfrm>
          <a:prstGeom prst="rect">
            <a:avLst/>
          </a:prstGeom>
        </p:spPr>
      </p:pic>
      <p:sp>
        <p:nvSpPr>
          <p:cNvPr id="2" name="Titel 1">
            <a:extLst>
              <a:ext uri="{FF2B5EF4-FFF2-40B4-BE49-F238E27FC236}">
                <a16:creationId xmlns:a16="http://schemas.microsoft.com/office/drawing/2014/main" id="{641F2805-583F-76ED-5850-F187B1253D1E}"/>
              </a:ext>
            </a:extLst>
          </p:cNvPr>
          <p:cNvSpPr>
            <a:spLocks noGrp="1"/>
          </p:cNvSpPr>
          <p:nvPr>
            <p:ph type="ctrTitle"/>
          </p:nvPr>
        </p:nvSpPr>
        <p:spPr>
          <a:xfrm>
            <a:off x="1343472" y="1844824"/>
            <a:ext cx="7992888" cy="2448271"/>
          </a:xfrm>
        </p:spPr>
        <p:txBody>
          <a:bodyPr anchor="b"/>
          <a:lstStyle>
            <a:lvl1pPr algn="l">
              <a:defRPr sz="5000" spc="0" baseline="0">
                <a:latin typeface="+mn-lt"/>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4BEE8ADC-4450-6C7B-A47D-123D8945D887}"/>
              </a:ext>
            </a:extLst>
          </p:cNvPr>
          <p:cNvSpPr>
            <a:spLocks noGrp="1"/>
          </p:cNvSpPr>
          <p:nvPr>
            <p:ph type="subTitle" idx="1"/>
          </p:nvPr>
        </p:nvSpPr>
        <p:spPr>
          <a:xfrm>
            <a:off x="1343472" y="4653136"/>
            <a:ext cx="7992888" cy="532656"/>
          </a:xfrm>
        </p:spPr>
        <p:txBody>
          <a:bodyPr/>
          <a:lstStyle>
            <a:lvl1pPr marL="0" indent="0" algn="l">
              <a:lnSpc>
                <a:spcPct val="100000"/>
              </a:lnSpc>
              <a:buNone/>
              <a:defRPr sz="32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pic>
        <p:nvPicPr>
          <p:cNvPr id="14" name="Grafik 13">
            <a:extLst>
              <a:ext uri="{FF2B5EF4-FFF2-40B4-BE49-F238E27FC236}">
                <a16:creationId xmlns:a16="http://schemas.microsoft.com/office/drawing/2014/main" id="{72F077F0-30BC-07CD-E59B-8923D8AE98D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40923" y="5958910"/>
            <a:ext cx="1636417" cy="367735"/>
          </a:xfrm>
          <a:prstGeom prst="rect">
            <a:avLst/>
          </a:prstGeom>
        </p:spPr>
      </p:pic>
      <p:pic>
        <p:nvPicPr>
          <p:cNvPr id="4" name="Grafik 3">
            <a:extLst>
              <a:ext uri="{FF2B5EF4-FFF2-40B4-BE49-F238E27FC236}">
                <a16:creationId xmlns:a16="http://schemas.microsoft.com/office/drawing/2014/main" id="{46A47F07-0D8F-4816-0B6E-8FA2040AF0F3}"/>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551384" y="565355"/>
            <a:ext cx="2520280" cy="611859"/>
          </a:xfrm>
          <a:prstGeom prst="rect">
            <a:avLst/>
          </a:prstGeom>
        </p:spPr>
      </p:pic>
      <p:pic>
        <p:nvPicPr>
          <p:cNvPr id="6" name="Grafik 5">
            <a:extLst>
              <a:ext uri="{FF2B5EF4-FFF2-40B4-BE49-F238E27FC236}">
                <a16:creationId xmlns:a16="http://schemas.microsoft.com/office/drawing/2014/main" id="{9E7075BC-49B6-E48C-94BA-EBA8916C3B31}"/>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135887" y="5757164"/>
            <a:ext cx="2073290" cy="1100835"/>
          </a:xfrm>
          <a:prstGeom prst="rect">
            <a:avLst/>
          </a:prstGeom>
        </p:spPr>
      </p:pic>
    </p:spTree>
    <p:extLst>
      <p:ext uri="{BB962C8B-B14F-4D97-AF65-F5344CB8AC3E}">
        <p14:creationId xmlns:p14="http://schemas.microsoft.com/office/powerpoint/2010/main" val="31368230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Zitat Taubenblau">
    <p:bg>
      <p:bgPr>
        <a:solidFill>
          <a:schemeClr val="accent1"/>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2724483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Zitat Mauve">
    <p:bg>
      <p:bgPr>
        <a:solidFill>
          <a:schemeClr val="accent3"/>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252299" y="625476"/>
            <a:ext cx="371475" cy="381000"/>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spTree>
    <p:extLst>
      <p:ext uri="{BB962C8B-B14F-4D97-AF65-F5344CB8AC3E}">
        <p14:creationId xmlns:p14="http://schemas.microsoft.com/office/powerpoint/2010/main" val="17471145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Zitat Emeraldgrün">
    <p:bg>
      <p:bgPr>
        <a:solidFill>
          <a:schemeClr val="accent4"/>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40405580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Zitat Hibiskus">
    <p:bg>
      <p:bgPr>
        <a:solidFill>
          <a:schemeClr val="accent2"/>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13363489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Zitat Himmelblau">
    <p:bg>
      <p:bgPr>
        <a:solidFill>
          <a:schemeClr val="accent5"/>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2688989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Endslide">
    <p:bg>
      <p:bgPr>
        <a:solidFill>
          <a:schemeClr val="accent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2C7EC52D-FD58-BAA1-CC77-4DABCFD0107D}"/>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970" t="18539" r="4080" b="18539"/>
          <a:stretch/>
        </p:blipFill>
        <p:spPr>
          <a:xfrm>
            <a:off x="-1" y="0"/>
            <a:ext cx="12192001" cy="6857999"/>
          </a:xfrm>
          <a:prstGeom prst="rect">
            <a:avLst/>
          </a:prstGeom>
        </p:spPr>
      </p:pic>
      <p:sp>
        <p:nvSpPr>
          <p:cNvPr id="2" name="Titel 1">
            <a:extLst>
              <a:ext uri="{FF2B5EF4-FFF2-40B4-BE49-F238E27FC236}">
                <a16:creationId xmlns:a16="http://schemas.microsoft.com/office/drawing/2014/main" id="{F11D9FC4-D11E-DD53-D8D5-8CA1E7DF6B0E}"/>
              </a:ext>
            </a:extLst>
          </p:cNvPr>
          <p:cNvSpPr>
            <a:spLocks noGrp="1"/>
          </p:cNvSpPr>
          <p:nvPr>
            <p:ph type="title" hasCustomPrompt="1"/>
          </p:nvPr>
        </p:nvSpPr>
        <p:spPr>
          <a:xfrm>
            <a:off x="524247" y="620712"/>
            <a:ext cx="10324281" cy="5256560"/>
          </a:xfrm>
        </p:spPr>
        <p:txBody>
          <a:bodyPr anchor="t"/>
          <a:lstStyle>
            <a:lvl1pPr>
              <a:lnSpc>
                <a:spcPct val="90000"/>
              </a:lnSpc>
              <a:defRPr sz="17600" spc="0">
                <a:latin typeface="+mn-lt"/>
              </a:defRPr>
            </a:lvl1pPr>
          </a:lstStyle>
          <a:p>
            <a:r>
              <a:rPr lang="de-DE" dirty="0"/>
              <a:t>Dank …</a:t>
            </a:r>
          </a:p>
        </p:txBody>
      </p:sp>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251183" y="620713"/>
            <a:ext cx="371475" cy="380999"/>
          </a:xfrm>
          <a:prstGeom prst="rect">
            <a:avLst/>
          </a:prstGeom>
        </p:spPr>
      </p:pic>
    </p:spTree>
    <p:extLst>
      <p:ext uri="{BB962C8B-B14F-4D97-AF65-F5344CB8AC3E}">
        <p14:creationId xmlns:p14="http://schemas.microsoft.com/office/powerpoint/2010/main" val="24298208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slide mit Kontakt">
    <p:bg>
      <p:bgPr>
        <a:solidFill>
          <a:schemeClr val="accent1"/>
        </a:solidFill>
        <a:effectLst/>
      </p:bgPr>
    </p:bg>
    <p:spTree>
      <p:nvGrpSpPr>
        <p:cNvPr id="1" name=""/>
        <p:cNvGrpSpPr/>
        <p:nvPr/>
      </p:nvGrpSpPr>
      <p:grpSpPr>
        <a:xfrm>
          <a:off x="0" y="0"/>
          <a:ext cx="0" cy="0"/>
          <a:chOff x="0" y="0"/>
          <a:chExt cx="0" cy="0"/>
        </a:xfrm>
      </p:grpSpPr>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7392144" y="556418"/>
            <a:ext cx="4248993" cy="1792461"/>
          </a:xfrm>
        </p:spPr>
        <p:txBody>
          <a:bodyPr/>
          <a:lstStyle>
            <a:lvl1pPr algn="r">
              <a:lnSpc>
                <a:spcPct val="95000"/>
              </a:lnSpc>
              <a:spcBef>
                <a:spcPts val="0"/>
              </a:spcBef>
              <a:defRPr sz="2900" spc="0"/>
            </a:lvl1pPr>
            <a:lvl2pPr marL="0" indent="0">
              <a:buNone/>
              <a:defRPr sz="1600" spc="0"/>
            </a:lvl2pPr>
            <a:lvl3pPr>
              <a:defRPr sz="1400" spc="0"/>
            </a:lvl3pPr>
            <a:lvl4pPr>
              <a:defRPr sz="1200" spc="0"/>
            </a:lvl4pPr>
            <a:lvl5pPr>
              <a:defRPr sz="1200" spc="0"/>
            </a:lvl5pPr>
          </a:lstStyle>
          <a:p>
            <a:pPr lvl="0"/>
            <a:r>
              <a:rPr lang="de-DE" dirty="0"/>
              <a:t>Kontaktdaten einfügen</a:t>
            </a:r>
          </a:p>
        </p:txBody>
      </p:sp>
      <p:sp>
        <p:nvSpPr>
          <p:cNvPr id="7" name="Textfeld 6">
            <a:extLst>
              <a:ext uri="{FF2B5EF4-FFF2-40B4-BE49-F238E27FC236}">
                <a16:creationId xmlns:a16="http://schemas.microsoft.com/office/drawing/2014/main" id="{B7A1ABC1-C9A9-E20A-6C7E-3CC6EEF45665}"/>
              </a:ext>
            </a:extLst>
          </p:cNvPr>
          <p:cNvSpPr txBox="1"/>
          <p:nvPr userDrawn="1"/>
        </p:nvSpPr>
        <p:spPr>
          <a:xfrm>
            <a:off x="5735960" y="5541962"/>
            <a:ext cx="5905177" cy="821635"/>
          </a:xfrm>
          <a:prstGeom prst="rect">
            <a:avLst/>
          </a:prstGeom>
          <a:noFill/>
        </p:spPr>
        <p:txBody>
          <a:bodyPr wrap="square" lIns="0" tIns="0" rIns="0" bIns="0" rtlCol="0">
            <a:spAutoFit/>
          </a:bodyPr>
          <a:lstStyle/>
          <a:p>
            <a:pPr algn="r">
              <a:lnSpc>
                <a:spcPct val="113000"/>
              </a:lnSpc>
            </a:pPr>
            <a:r>
              <a:rPr lang="de-DE" sz="5000" dirty="0"/>
              <a:t>www.lernen.digital</a:t>
            </a:r>
          </a:p>
        </p:txBody>
      </p:sp>
      <p:pic>
        <p:nvPicPr>
          <p:cNvPr id="13" name="Grafik 12">
            <a:extLst>
              <a:ext uri="{FF2B5EF4-FFF2-40B4-BE49-F238E27FC236}">
                <a16:creationId xmlns:a16="http://schemas.microsoft.com/office/drawing/2014/main" id="{60BC7C31-1B39-1E9B-4F3E-542385A2CF0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50139" y="5839261"/>
            <a:ext cx="383487" cy="383487"/>
          </a:xfrm>
          <a:prstGeom prst="rect">
            <a:avLst/>
          </a:prstGeom>
        </p:spPr>
      </p:pic>
      <p:pic>
        <p:nvPicPr>
          <p:cNvPr id="15" name="Grafik 14">
            <a:extLst>
              <a:ext uri="{FF2B5EF4-FFF2-40B4-BE49-F238E27FC236}">
                <a16:creationId xmlns:a16="http://schemas.microsoft.com/office/drawing/2014/main" id="{E7271A83-2A44-0AAC-0F41-483CC7F9C41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80918" y="5813619"/>
            <a:ext cx="396801" cy="396801"/>
          </a:xfrm>
          <a:prstGeom prst="rect">
            <a:avLst/>
          </a:prstGeom>
        </p:spPr>
      </p:pic>
      <p:pic>
        <p:nvPicPr>
          <p:cNvPr id="17" name="Grafik 16">
            <a:extLst>
              <a:ext uri="{FF2B5EF4-FFF2-40B4-BE49-F238E27FC236}">
                <a16:creationId xmlns:a16="http://schemas.microsoft.com/office/drawing/2014/main" id="{D9D15E22-C0E7-C196-229F-2C9464C8DAA6}"/>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96631" y="5843931"/>
            <a:ext cx="451407" cy="366489"/>
          </a:xfrm>
          <a:prstGeom prst="rect">
            <a:avLst/>
          </a:prstGeom>
        </p:spPr>
      </p:pic>
      <p:pic>
        <p:nvPicPr>
          <p:cNvPr id="2" name="Grafik 1">
            <a:extLst>
              <a:ext uri="{FF2B5EF4-FFF2-40B4-BE49-F238E27FC236}">
                <a16:creationId xmlns:a16="http://schemas.microsoft.com/office/drawing/2014/main" id="{072B4688-0AF1-A001-9AC6-374E4B794F14}"/>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551384" y="565355"/>
            <a:ext cx="2520280" cy="611860"/>
          </a:xfrm>
          <a:prstGeom prst="rect">
            <a:avLst/>
          </a:prstGeom>
        </p:spPr>
      </p:pic>
    </p:spTree>
    <p:extLst>
      <p:ext uri="{BB962C8B-B14F-4D97-AF65-F5344CB8AC3E}">
        <p14:creationId xmlns:p14="http://schemas.microsoft.com/office/powerpoint/2010/main" val="322982916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el und Inhalt ohne Untertitel">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09601" y="406399"/>
            <a:ext cx="10979151" cy="1011767"/>
          </a:xfrm>
          <a:prstGeom prst="rect">
            <a:avLst/>
          </a:prstGeom>
        </p:spPr>
        <p:txBody>
          <a:bodyPr anchor="b"/>
          <a:lstStyle>
            <a:lvl1pPr>
              <a:defRPr>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1pPr>
          </a:lstStyle>
          <a:p>
            <a:r>
              <a:rPr lang="de-DE" dirty="0"/>
              <a:t>Titelmasterformat durch Klicken bearbeiten</a:t>
            </a:r>
          </a:p>
        </p:txBody>
      </p:sp>
      <p:sp>
        <p:nvSpPr>
          <p:cNvPr id="3" name="Inhaltsplatzhalter 2"/>
          <p:cNvSpPr>
            <a:spLocks noGrp="1"/>
          </p:cNvSpPr>
          <p:nvPr>
            <p:ph idx="1" hasCustomPrompt="1"/>
          </p:nvPr>
        </p:nvSpPr>
        <p:spPr>
          <a:xfrm>
            <a:off x="609601" y="1631323"/>
            <a:ext cx="10979151" cy="4505599"/>
          </a:xfrm>
          <a:prstGeom prst="rect">
            <a:avLst/>
          </a:prstGeom>
        </p:spPr>
        <p:txBody>
          <a:bodyPr>
            <a:noAutofit/>
          </a:bodyPr>
          <a:lstStyle>
            <a:lvl1pPr marL="359824" indent="-359824">
              <a:buClr>
                <a:srgbClr val="D8413E"/>
              </a:buClr>
              <a:buFont typeface="Symbol" charset="2"/>
              <a:buChar char="-"/>
              <a:defRPr sz="240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1pPr>
            <a:lvl2pPr marL="952476" indent="-342891">
              <a:buClr>
                <a:srgbClr val="D8413E"/>
              </a:buClr>
              <a:buFont typeface="Symbol" charset="2"/>
              <a:buChar char="-"/>
              <a:defRPr sz="2133">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2pPr>
            <a:lvl3pPr marL="1547245" indent="-328076">
              <a:buClr>
                <a:srgbClr val="D8413E"/>
              </a:buClr>
              <a:buFont typeface="Symbol" charset="2"/>
              <a:buChar char="-"/>
              <a:defRPr sz="2133">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3pPr>
            <a:lvl4pPr marL="2156830" indent="-328076">
              <a:buClr>
                <a:srgbClr val="D8413E"/>
              </a:buClr>
              <a:buFont typeface="Symbol" charset="2"/>
              <a:buChar char="-"/>
              <a:defRPr sz="2133">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4pPr>
            <a:lvl5pPr marL="2751598" indent="-313259">
              <a:buClr>
                <a:srgbClr val="D8413E"/>
              </a:buClr>
              <a:buFont typeface="Symbol" charset="2"/>
              <a:buChar char="-"/>
              <a:defRPr sz="2133">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5p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p:cNvSpPr>
            <a:spLocks noGrp="1"/>
          </p:cNvSpPr>
          <p:nvPr>
            <p:ph type="sldNum" sz="quarter" idx="4"/>
          </p:nvPr>
        </p:nvSpPr>
        <p:spPr>
          <a:xfrm>
            <a:off x="10598151" y="6505433"/>
            <a:ext cx="990600" cy="205121"/>
          </a:xfrm>
          <a:prstGeom prst="rect">
            <a:avLst/>
          </a:prstGeom>
        </p:spPr>
        <p:txBody>
          <a:bodyPr lIns="0" tIns="0" rIns="0" bIns="0" anchor="t" anchorCtr="0"/>
          <a:lstStyle>
            <a:lvl1pPr marL="0" marR="0" indent="0" algn="r" defTabSz="609585" rtl="0" eaLnBrk="1" fontAlgn="base" latinLnBrk="0" hangingPunct="1">
              <a:lnSpc>
                <a:spcPct val="100000"/>
              </a:lnSpc>
              <a:spcBef>
                <a:spcPct val="0"/>
              </a:spcBef>
              <a:spcAft>
                <a:spcPct val="0"/>
              </a:spcAft>
              <a:buClrTx/>
              <a:buSzTx/>
              <a:buFontTx/>
              <a:buNone/>
              <a:tabLst/>
              <a:defRPr/>
            </a:lvl1pPr>
          </a:lstStyle>
          <a:p>
            <a:pPr>
              <a:defRPr/>
            </a:pPr>
            <a:fld id="{AFCF9BA9-AB08-46E1-A235-3AC71B2FE2C1}" type="slidenum">
              <a:rPr lang="de-DE" altLang="de-DE" sz="1333" smtClean="0">
                <a:solidFill>
                  <a:srgbClr val="D8413E"/>
                </a:solidFill>
                <a:latin typeface="Arial" panose="020B0604020202020204" pitchFamily="34" charset="0"/>
                <a:cs typeface="Arial" panose="020B0604020202020204" pitchFamily="34" charset="0"/>
              </a:rPr>
              <a:pPr>
                <a:defRPr/>
              </a:pPr>
              <a:t>‹Nr.›</a:t>
            </a:fld>
            <a:endParaRPr lang="de-DE" altLang="de-DE" sz="1333" dirty="0">
              <a:solidFill>
                <a:srgbClr val="D8413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096918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6" name="Tabellenplatzhalter 5">
            <a:extLst>
              <a:ext uri="{FF2B5EF4-FFF2-40B4-BE49-F238E27FC236}">
                <a16:creationId xmlns:a16="http://schemas.microsoft.com/office/drawing/2014/main" id="{1C4D702D-0814-5C44-7EDE-C53C55607455}"/>
              </a:ext>
            </a:extLst>
          </p:cNvPr>
          <p:cNvSpPr>
            <a:spLocks noGrp="1"/>
          </p:cNvSpPr>
          <p:nvPr>
            <p:ph type="tbl" sz="quarter" idx="17" hasCustomPrompt="1"/>
          </p:nvPr>
        </p:nvSpPr>
        <p:spPr>
          <a:xfrm>
            <a:off x="1991609" y="1700213"/>
            <a:ext cx="7848808" cy="3816350"/>
          </a:xfrm>
        </p:spPr>
        <p:txBody>
          <a:bodyPr/>
          <a:lstStyle>
            <a:lvl1pPr>
              <a:defRPr sz="1600" spc="0"/>
            </a:lvl1pPr>
          </a:lstStyle>
          <a:p>
            <a:r>
              <a:rPr lang="de-DE" dirty="0"/>
              <a:t>Tabelle für Agenda nutzen, Beispiel im Master-Deck</a:t>
            </a:r>
          </a:p>
        </p:txBody>
      </p:sp>
    </p:spTree>
    <p:extLst>
      <p:ext uri="{BB962C8B-B14F-4D97-AF65-F5344CB8AC3E}">
        <p14:creationId xmlns:p14="http://schemas.microsoft.com/office/powerpoint/2010/main" val="27675367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und Inhalt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5038"/>
            <a:ext cx="10082212" cy="3456210"/>
          </a:xfrm>
        </p:spPr>
        <p:txBody>
          <a:bodyPr/>
          <a:lstStyle>
            <a:lvl1pPr>
              <a:spcBef>
                <a:spcPts val="2600"/>
              </a:spcBef>
              <a:defRPr/>
            </a:lvl1pPr>
            <a:lvl2pPr>
              <a:spcBef>
                <a:spcPts val="2100"/>
              </a:spcBef>
              <a:defRPr/>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p>
            <a:fld id="{85851317-5E0E-4AEB-A6EE-0F6F8918A190}" type="datetime1">
              <a:rPr lang="de-DE" smtClean="0"/>
              <a:t>23.12.25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850088291"/>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und 2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p>
            <a:fld id="{85851317-5E0E-4AEB-A6EE-0F6F8918A190}" type="datetime1">
              <a:rPr lang="de-DE" smtClean="0"/>
              <a:t>23.12.25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cxnSp>
        <p:nvCxnSpPr>
          <p:cNvPr id="7" name="Gerader Verbinder 6">
            <a:extLst>
              <a:ext uri="{FF2B5EF4-FFF2-40B4-BE49-F238E27FC236}">
                <a16:creationId xmlns:a16="http://schemas.microsoft.com/office/drawing/2014/main" id="{6342C2BD-5BF6-AB0A-B8EA-6573E404157B}"/>
              </a:ext>
            </a:extLst>
          </p:cNvPr>
          <p:cNvCxnSpPr/>
          <p:nvPr userDrawn="1"/>
        </p:nvCxnSpPr>
        <p:spPr>
          <a:xfrm>
            <a:off x="6096000"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platzhalter 7">
            <a:extLst>
              <a:ext uri="{FF2B5EF4-FFF2-40B4-BE49-F238E27FC236}">
                <a16:creationId xmlns:a16="http://schemas.microsoft.com/office/drawing/2014/main" id="{FE98F1D9-2DA1-18D4-7DB2-A72A10817A51}"/>
              </a:ext>
            </a:extLst>
          </p:cNvPr>
          <p:cNvSpPr>
            <a:spLocks noGrp="1"/>
          </p:cNvSpPr>
          <p:nvPr>
            <p:ph type="body" sz="quarter" idx="18"/>
          </p:nvPr>
        </p:nvSpPr>
        <p:spPr>
          <a:xfrm>
            <a:off x="6572972"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771470855"/>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und 3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5038"/>
            <a:ext cx="3208997" cy="3672236"/>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p>
            <a:fld id="{85851317-5E0E-4AEB-A6EE-0F6F8918A190}" type="datetime1">
              <a:rPr lang="de-DE" smtClean="0"/>
              <a:t>23.12.25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cxnSp>
        <p:nvCxnSpPr>
          <p:cNvPr id="7" name="Gerader Verbinder 6">
            <a:extLst>
              <a:ext uri="{FF2B5EF4-FFF2-40B4-BE49-F238E27FC236}">
                <a16:creationId xmlns:a16="http://schemas.microsoft.com/office/drawing/2014/main" id="{6342C2BD-5BF6-AB0A-B8EA-6573E404157B}"/>
              </a:ext>
            </a:extLst>
          </p:cNvPr>
          <p:cNvCxnSpPr/>
          <p:nvPr userDrawn="1"/>
        </p:nvCxnSpPr>
        <p:spPr>
          <a:xfrm>
            <a:off x="4113684"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Gerader Verbinder 5">
            <a:extLst>
              <a:ext uri="{FF2B5EF4-FFF2-40B4-BE49-F238E27FC236}">
                <a16:creationId xmlns:a16="http://schemas.microsoft.com/office/drawing/2014/main" id="{023A0E0D-9FB2-E94A-5A18-32EF6E2155CF}"/>
              </a:ext>
            </a:extLst>
          </p:cNvPr>
          <p:cNvCxnSpPr/>
          <p:nvPr userDrawn="1"/>
        </p:nvCxnSpPr>
        <p:spPr>
          <a:xfrm>
            <a:off x="8085609"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platzhalter 7">
            <a:extLst>
              <a:ext uri="{FF2B5EF4-FFF2-40B4-BE49-F238E27FC236}">
                <a16:creationId xmlns:a16="http://schemas.microsoft.com/office/drawing/2014/main" id="{1989D503-61B4-26E3-2BE8-C65B137A2D88}"/>
              </a:ext>
            </a:extLst>
          </p:cNvPr>
          <p:cNvSpPr>
            <a:spLocks noGrp="1"/>
          </p:cNvSpPr>
          <p:nvPr>
            <p:ph type="body" sz="quarter" idx="19"/>
          </p:nvPr>
        </p:nvSpPr>
        <p:spPr>
          <a:xfrm>
            <a:off x="450373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4" name="Textplatzhalter 7">
            <a:extLst>
              <a:ext uri="{FF2B5EF4-FFF2-40B4-BE49-F238E27FC236}">
                <a16:creationId xmlns:a16="http://schemas.microsoft.com/office/drawing/2014/main" id="{CFE50A3F-D522-CEF4-33D1-4A2308F9D648}"/>
              </a:ext>
            </a:extLst>
          </p:cNvPr>
          <p:cNvSpPr>
            <a:spLocks noGrp="1"/>
          </p:cNvSpPr>
          <p:nvPr>
            <p:ph type="body" sz="quarter" idx="20"/>
          </p:nvPr>
        </p:nvSpPr>
        <p:spPr>
          <a:xfrm>
            <a:off x="844708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2071796284"/>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und 4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p>
            <a:fld id="{85851317-5E0E-4AEB-A6EE-0F6F8918A190}" type="datetime1">
              <a:rPr lang="de-DE" smtClean="0"/>
              <a:t>23.12.25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cxnSp>
        <p:nvCxnSpPr>
          <p:cNvPr id="13" name="Gerader Verbinder 12">
            <a:extLst>
              <a:ext uri="{FF2B5EF4-FFF2-40B4-BE49-F238E27FC236}">
                <a16:creationId xmlns:a16="http://schemas.microsoft.com/office/drawing/2014/main" id="{B003DAE8-1738-2DBF-DD6A-6F42CEC9C4FF}"/>
              </a:ext>
            </a:extLst>
          </p:cNvPr>
          <p:cNvCxnSpPr/>
          <p:nvPr userDrawn="1"/>
        </p:nvCxnSpPr>
        <p:spPr>
          <a:xfrm>
            <a:off x="550863"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Gerader Verbinder 14">
            <a:extLst>
              <a:ext uri="{FF2B5EF4-FFF2-40B4-BE49-F238E27FC236}">
                <a16:creationId xmlns:a16="http://schemas.microsoft.com/office/drawing/2014/main" id="{D3CA3F25-5BC5-3906-F3EF-5EA9E9B09C6A}"/>
              </a:ext>
            </a:extLst>
          </p:cNvPr>
          <p:cNvCxnSpPr/>
          <p:nvPr userDrawn="1"/>
        </p:nvCxnSpPr>
        <p:spPr>
          <a:xfrm>
            <a:off x="6199188"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platzhalter 7">
            <a:extLst>
              <a:ext uri="{FF2B5EF4-FFF2-40B4-BE49-F238E27FC236}">
                <a16:creationId xmlns:a16="http://schemas.microsoft.com/office/drawing/2014/main" id="{EA4A47D3-E6F8-131E-BB55-E2E3774183C0}"/>
              </a:ext>
            </a:extLst>
          </p:cNvPr>
          <p:cNvSpPr>
            <a:spLocks noGrp="1"/>
          </p:cNvSpPr>
          <p:nvPr>
            <p:ph type="body" sz="quarter" idx="20"/>
          </p:nvPr>
        </p:nvSpPr>
        <p:spPr>
          <a:xfrm>
            <a:off x="550863"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3" name="Textplatzhalter 7">
            <a:extLst>
              <a:ext uri="{FF2B5EF4-FFF2-40B4-BE49-F238E27FC236}">
                <a16:creationId xmlns:a16="http://schemas.microsoft.com/office/drawing/2014/main" id="{8E010B87-13C5-0A58-7743-B386CFDE0FDD}"/>
              </a:ext>
            </a:extLst>
          </p:cNvPr>
          <p:cNvSpPr>
            <a:spLocks noGrp="1"/>
          </p:cNvSpPr>
          <p:nvPr>
            <p:ph type="body" sz="quarter" idx="21"/>
          </p:nvPr>
        </p:nvSpPr>
        <p:spPr>
          <a:xfrm>
            <a:off x="6178972"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4" name="Textplatzhalter 7">
            <a:extLst>
              <a:ext uri="{FF2B5EF4-FFF2-40B4-BE49-F238E27FC236}">
                <a16:creationId xmlns:a16="http://schemas.microsoft.com/office/drawing/2014/main" id="{114FC1E7-2B32-69FE-9543-B22469492E78}"/>
              </a:ext>
            </a:extLst>
          </p:cNvPr>
          <p:cNvSpPr>
            <a:spLocks noGrp="1"/>
          </p:cNvSpPr>
          <p:nvPr>
            <p:ph type="body" sz="quarter" idx="22"/>
          </p:nvPr>
        </p:nvSpPr>
        <p:spPr>
          <a:xfrm>
            <a:off x="550863"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5" name="Textplatzhalter 7">
            <a:extLst>
              <a:ext uri="{FF2B5EF4-FFF2-40B4-BE49-F238E27FC236}">
                <a16:creationId xmlns:a16="http://schemas.microsoft.com/office/drawing/2014/main" id="{0958A13E-B8F0-159E-111F-CA9E08B358CA}"/>
              </a:ext>
            </a:extLst>
          </p:cNvPr>
          <p:cNvSpPr>
            <a:spLocks noGrp="1"/>
          </p:cNvSpPr>
          <p:nvPr>
            <p:ph type="body" sz="quarter" idx="23"/>
          </p:nvPr>
        </p:nvSpPr>
        <p:spPr>
          <a:xfrm>
            <a:off x="6178972"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695212506"/>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Inhalt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4864"/>
            <a:ext cx="10082212" cy="3456384"/>
          </a:xfrm>
        </p:spPr>
        <p:txBody>
          <a:bodyPr/>
          <a:lstStyle>
            <a:lvl1pPr>
              <a:spcBef>
                <a:spcPts val="2600"/>
              </a:spcBef>
              <a:defRPr sz="2400"/>
            </a:lvl1pPr>
            <a:lvl2pPr marL="355600" indent="-355600">
              <a:spcBef>
                <a:spcPts val="2100"/>
              </a:spcBef>
              <a:buFont typeface="Kantumruy Pro" pitchFamily="2" charset="0"/>
              <a:buChar char="—"/>
              <a:defRPr sz="2400"/>
            </a:lvl2pPr>
            <a:lvl3pPr>
              <a:defRPr sz="2000"/>
            </a:lvl3pPr>
            <a:lvl4pPr>
              <a:defRPr sz="1800"/>
            </a:lvl4pPr>
            <a:lvl5pPr>
              <a:defRPr sz="18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242733802"/>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Bild links Inhalt ">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951984" y="2276872"/>
            <a:ext cx="4681091" cy="3384375"/>
          </a:xfrm>
        </p:spPr>
        <p:txBody>
          <a:bodyPr/>
          <a:lstStyle>
            <a:lvl1pPr>
              <a:lnSpc>
                <a:spcPct val="100000"/>
              </a:lnSpc>
              <a:spcBef>
                <a:spcPts val="2600"/>
              </a:spcBef>
              <a:defRPr sz="2400"/>
            </a:lvl1pPr>
            <a:lvl2pPr marL="355600" indent="-355600">
              <a:lnSpc>
                <a:spcPct val="100000"/>
              </a:lnSpc>
              <a:spcBef>
                <a:spcPts val="2100"/>
              </a:spcBef>
              <a:buFont typeface="Kantumruy Pro" pitchFamily="2" charset="0"/>
              <a:buChar char="—"/>
              <a:defRPr sz="2400"/>
            </a:lvl2pPr>
            <a:lvl3pPr>
              <a:lnSpc>
                <a:spcPct val="100000"/>
              </a:lnSpc>
              <a:defRPr sz="2000"/>
            </a:lvl3pPr>
            <a:lvl4pPr>
              <a:lnSpc>
                <a:spcPct val="100000"/>
              </a:lnSpc>
              <a:defRPr sz="1800"/>
            </a:lvl4pPr>
            <a:lvl5pPr>
              <a:lnSpc>
                <a:spcPct val="100000"/>
              </a:lnSpc>
              <a:defRPr sz="18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6" name="Bildplatzhalter 5">
            <a:extLst>
              <a:ext uri="{FF2B5EF4-FFF2-40B4-BE49-F238E27FC236}">
                <a16:creationId xmlns:a16="http://schemas.microsoft.com/office/drawing/2014/main" id="{85B398A4-769D-6876-946E-CAEF2EF90581}"/>
              </a:ext>
            </a:extLst>
          </p:cNvPr>
          <p:cNvSpPr>
            <a:spLocks noGrp="1"/>
          </p:cNvSpPr>
          <p:nvPr>
            <p:ph type="pic" sz="quarter" idx="17"/>
          </p:nvPr>
        </p:nvSpPr>
        <p:spPr>
          <a:xfrm>
            <a:off x="550862" y="2132856"/>
            <a:ext cx="5026026" cy="3474314"/>
          </a:xfrm>
        </p:spPr>
        <p:txBody>
          <a:bodyPr/>
          <a:lstStyle/>
          <a:p>
            <a:r>
              <a:rPr lang="de-DE"/>
              <a:t>Bild durch Klicken auf Symbol hinzufügen</a:t>
            </a:r>
          </a:p>
        </p:txBody>
      </p:sp>
    </p:spTree>
    <p:extLst>
      <p:ext uri="{BB962C8B-B14F-4D97-AF65-F5344CB8AC3E}">
        <p14:creationId xmlns:p14="http://schemas.microsoft.com/office/powerpoint/2010/main" val="1600858742"/>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9CE3E3E4-74CA-F83A-D7FE-073ED8CBAFD7}"/>
              </a:ext>
            </a:extLst>
          </p:cNvPr>
          <p:cNvSpPr/>
          <p:nvPr userDrawn="1"/>
        </p:nvSpPr>
        <p:spPr>
          <a:xfrm>
            <a:off x="0" y="6309320"/>
            <a:ext cx="12192000" cy="548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platzhalter 1">
            <a:extLst>
              <a:ext uri="{FF2B5EF4-FFF2-40B4-BE49-F238E27FC236}">
                <a16:creationId xmlns:a16="http://schemas.microsoft.com/office/drawing/2014/main" id="{8B27D20C-6BE2-D299-8FEC-BA1FE02A06CF}"/>
              </a:ext>
            </a:extLst>
          </p:cNvPr>
          <p:cNvSpPr>
            <a:spLocks noGrp="1"/>
          </p:cNvSpPr>
          <p:nvPr>
            <p:ph type="title"/>
          </p:nvPr>
        </p:nvSpPr>
        <p:spPr>
          <a:xfrm>
            <a:off x="569342" y="561975"/>
            <a:ext cx="10063733" cy="922809"/>
          </a:xfrm>
          <a:prstGeom prst="rect">
            <a:avLst/>
          </a:prstGeom>
        </p:spPr>
        <p:txBody>
          <a:bodyPr vert="horz" lIns="0" tIns="0" rIns="0" bIns="0" rtlCol="0" anchor="t">
            <a:noAutofit/>
          </a:bodyPr>
          <a:lstStyle/>
          <a:p>
            <a:r>
              <a:rPr lang="de-DE" dirty="0"/>
              <a:t>Mastertitelformat bearbeiten</a:t>
            </a:r>
          </a:p>
        </p:txBody>
      </p:sp>
      <p:sp>
        <p:nvSpPr>
          <p:cNvPr id="3" name="Textplatzhalter 2">
            <a:extLst>
              <a:ext uri="{FF2B5EF4-FFF2-40B4-BE49-F238E27FC236}">
                <a16:creationId xmlns:a16="http://schemas.microsoft.com/office/drawing/2014/main" id="{F6E584FD-412E-2725-3683-7395D6DF5D0D}"/>
              </a:ext>
            </a:extLst>
          </p:cNvPr>
          <p:cNvSpPr>
            <a:spLocks noGrp="1"/>
          </p:cNvSpPr>
          <p:nvPr>
            <p:ph type="body" idx="1"/>
          </p:nvPr>
        </p:nvSpPr>
        <p:spPr>
          <a:xfrm>
            <a:off x="550863" y="2225040"/>
            <a:ext cx="10082212" cy="3436208"/>
          </a:xfrm>
          <a:prstGeom prst="rect">
            <a:avLst/>
          </a:prstGeom>
        </p:spPr>
        <p:txBody>
          <a:bodyPr vert="horz" lIns="0" tIns="0" rIns="0" bIns="0" rtlCol="0">
            <a:noAutofit/>
          </a:bodyPr>
          <a:lstStyle/>
          <a:p>
            <a:pPr lvl="0"/>
            <a:r>
              <a:rPr lang="de-DE" dirty="0"/>
              <a:t>Mastertextfeld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9D77742E-B787-D1A4-0BEA-E49A98D2DA26}"/>
              </a:ext>
            </a:extLst>
          </p:cNvPr>
          <p:cNvSpPr>
            <a:spLocks noGrp="1"/>
          </p:cNvSpPr>
          <p:nvPr>
            <p:ph type="dt" sz="half" idx="2"/>
          </p:nvPr>
        </p:nvSpPr>
        <p:spPr>
          <a:xfrm>
            <a:off x="550863" y="6497767"/>
            <a:ext cx="1152649" cy="153888"/>
          </a:xfrm>
          <a:prstGeom prst="rect">
            <a:avLst/>
          </a:prstGeom>
        </p:spPr>
        <p:txBody>
          <a:bodyPr vert="horz" wrap="square" lIns="0" tIns="0" rIns="0" bIns="0" rtlCol="0" anchor="ctr">
            <a:noAutofit/>
          </a:bodyPr>
          <a:lstStyle>
            <a:lvl1pPr algn="l">
              <a:defRPr sz="1000" spc="70" baseline="0">
                <a:solidFill>
                  <a:schemeClr val="tx1"/>
                </a:solidFill>
              </a:defRPr>
            </a:lvl1pPr>
          </a:lstStyle>
          <a:p>
            <a:fld id="{D6532FE3-A7DD-49AA-B4A9-8E4EE9F381C1}" type="datetime1">
              <a:rPr lang="de-DE" smtClean="0"/>
              <a:t>23.12.25</a:t>
            </a:fld>
            <a:endParaRPr lang="de-DE" dirty="0"/>
          </a:p>
        </p:txBody>
      </p:sp>
      <p:sp>
        <p:nvSpPr>
          <p:cNvPr id="5" name="Fußzeilenplatzhalter 4">
            <a:extLst>
              <a:ext uri="{FF2B5EF4-FFF2-40B4-BE49-F238E27FC236}">
                <a16:creationId xmlns:a16="http://schemas.microsoft.com/office/drawing/2014/main" id="{51A4020D-D717-E09D-8E62-9CFC5E5E59CB}"/>
              </a:ext>
            </a:extLst>
          </p:cNvPr>
          <p:cNvSpPr>
            <a:spLocks noGrp="1"/>
          </p:cNvSpPr>
          <p:nvPr>
            <p:ph type="ftr" sz="quarter" idx="3"/>
          </p:nvPr>
        </p:nvSpPr>
        <p:spPr>
          <a:xfrm flipH="1">
            <a:off x="1991608" y="6497767"/>
            <a:ext cx="1944151" cy="153888"/>
          </a:xfrm>
          <a:prstGeom prst="rect">
            <a:avLst/>
          </a:prstGeom>
        </p:spPr>
        <p:txBody>
          <a:bodyPr vert="horz" wrap="square" lIns="0" tIns="0" rIns="0" bIns="0" rtlCol="0" anchor="ctr">
            <a:noAutofit/>
          </a:bodyPr>
          <a:lstStyle>
            <a:lvl1pPr algn="l">
              <a:defRPr sz="1000" spc="70" baseline="0">
                <a:solidFill>
                  <a:schemeClr val="tx1"/>
                </a:solidFill>
              </a:defRPr>
            </a:lvl1pPr>
          </a:lstStyle>
          <a:p>
            <a:r>
              <a:rPr lang="de-DE"/>
              <a:t>Name der Präsentation</a:t>
            </a:r>
            <a:endParaRPr lang="de-DE" dirty="0"/>
          </a:p>
        </p:txBody>
      </p:sp>
      <p:sp>
        <p:nvSpPr>
          <p:cNvPr id="6" name="Foliennummernplatzhalter 5">
            <a:extLst>
              <a:ext uri="{FF2B5EF4-FFF2-40B4-BE49-F238E27FC236}">
                <a16:creationId xmlns:a16="http://schemas.microsoft.com/office/drawing/2014/main" id="{82477157-9A10-6250-33C9-1941620DE033}"/>
              </a:ext>
            </a:extLst>
          </p:cNvPr>
          <p:cNvSpPr>
            <a:spLocks noGrp="1"/>
          </p:cNvSpPr>
          <p:nvPr>
            <p:ph type="sldNum" sz="quarter" idx="4"/>
          </p:nvPr>
        </p:nvSpPr>
        <p:spPr>
          <a:xfrm>
            <a:off x="8897937" y="6497767"/>
            <a:ext cx="2743200" cy="153888"/>
          </a:xfrm>
          <a:prstGeom prst="rect">
            <a:avLst/>
          </a:prstGeom>
        </p:spPr>
        <p:txBody>
          <a:bodyPr vert="horz" lIns="0" tIns="0" rIns="0" bIns="0" rtlCol="0" anchor="ctr">
            <a:spAutoFit/>
          </a:bodyPr>
          <a:lstStyle>
            <a:lvl1pPr algn="r">
              <a:defRPr sz="1000" spc="70" baseline="0">
                <a:solidFill>
                  <a:schemeClr val="tx1"/>
                </a:solidFill>
              </a:defRPr>
            </a:lvl1pPr>
          </a:lstStyle>
          <a:p>
            <a:r>
              <a:rPr lang="de-DE" dirty="0"/>
              <a:t>Seite </a:t>
            </a:r>
            <a:fld id="{CE6CAF4D-DD0D-4F34-9F3A-F974D54A280A}" type="slidenum">
              <a:rPr lang="de-DE" smtClean="0"/>
              <a:pPr/>
              <a:t>‹Nr.›</a:t>
            </a:fld>
            <a:endParaRPr lang="de-DE" dirty="0"/>
          </a:p>
        </p:txBody>
      </p:sp>
      <p:pic>
        <p:nvPicPr>
          <p:cNvPr id="12" name="Grafik 11">
            <a:extLst>
              <a:ext uri="{FF2B5EF4-FFF2-40B4-BE49-F238E27FC236}">
                <a16:creationId xmlns:a16="http://schemas.microsoft.com/office/drawing/2014/main" id="{0C88CC7A-9221-FF5F-62E8-2E646494E0B5}"/>
              </a:ext>
            </a:extLst>
          </p:cNvPr>
          <p:cNvPicPr>
            <a:picLocks noChangeAspect="1"/>
          </p:cNvPicPr>
          <p:nvPr userDrawn="1"/>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rcRect/>
          <a:stretch/>
        </p:blipFill>
        <p:spPr>
          <a:xfrm>
            <a:off x="11251183" y="620713"/>
            <a:ext cx="371475" cy="380999"/>
          </a:xfrm>
          <a:prstGeom prst="rect">
            <a:avLst/>
          </a:prstGeom>
        </p:spPr>
      </p:pic>
    </p:spTree>
    <p:extLst>
      <p:ext uri="{BB962C8B-B14F-4D97-AF65-F5344CB8AC3E}">
        <p14:creationId xmlns:p14="http://schemas.microsoft.com/office/powerpoint/2010/main" val="1072307064"/>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8" r:id="rId3"/>
    <p:sldLayoutId id="2147483650" r:id="rId4"/>
    <p:sldLayoutId id="2147483674" r:id="rId5"/>
    <p:sldLayoutId id="2147483675" r:id="rId6"/>
    <p:sldLayoutId id="2147483676" r:id="rId7"/>
    <p:sldLayoutId id="2147483657" r:id="rId8"/>
    <p:sldLayoutId id="2147483663" r:id="rId9"/>
    <p:sldLayoutId id="2147483659" r:id="rId10"/>
    <p:sldLayoutId id="2147483661" r:id="rId11"/>
    <p:sldLayoutId id="2147483662" r:id="rId12"/>
    <p:sldLayoutId id="2147483654" r:id="rId13"/>
    <p:sldLayoutId id="2147483660" r:id="rId14"/>
    <p:sldLayoutId id="2147483670" r:id="rId15"/>
    <p:sldLayoutId id="2147483671" r:id="rId16"/>
    <p:sldLayoutId id="2147483655" r:id="rId17"/>
    <p:sldLayoutId id="2147483651" r:id="rId18"/>
    <p:sldLayoutId id="2147483669" r:id="rId19"/>
    <p:sldLayoutId id="2147483664" r:id="rId20"/>
    <p:sldLayoutId id="2147483665" r:id="rId21"/>
    <p:sldLayoutId id="2147483666" r:id="rId22"/>
    <p:sldLayoutId id="2147483667" r:id="rId23"/>
    <p:sldLayoutId id="2147483668" r:id="rId24"/>
    <p:sldLayoutId id="2147483672" r:id="rId25"/>
    <p:sldLayoutId id="2147483673" r:id="rId26"/>
    <p:sldLayoutId id="2147483678" r:id="rId27"/>
  </p:sldLayoutIdLst>
  <p:hf hdr="0"/>
  <p:txStyles>
    <p:titleStyle>
      <a:lvl1pPr algn="l" defTabSz="914400" rtl="0" eaLnBrk="1" latinLnBrk="0" hangingPunct="1">
        <a:lnSpc>
          <a:spcPct val="100000"/>
        </a:lnSpc>
        <a:spcBef>
          <a:spcPct val="0"/>
        </a:spcBef>
        <a:buNone/>
        <a:defRPr sz="2800" kern="1200" spc="30" baseline="0">
          <a:solidFill>
            <a:schemeClr val="tx1"/>
          </a:solidFill>
          <a:latin typeface="+mj-lt"/>
          <a:ea typeface="+mj-ea"/>
          <a:cs typeface="+mj-cs"/>
        </a:defRPr>
      </a:lvl1pPr>
    </p:titleStyle>
    <p:bodyStyle>
      <a:lvl1pPr marL="0" indent="0" algn="l" defTabSz="914400" rtl="0" eaLnBrk="1" latinLnBrk="0" hangingPunct="1">
        <a:lnSpc>
          <a:spcPct val="114000"/>
        </a:lnSpc>
        <a:spcBef>
          <a:spcPts val="1200"/>
        </a:spcBef>
        <a:buFont typeface="Arial" panose="020B0604020202020204" pitchFamily="34" charset="0"/>
        <a:buNone/>
        <a:defRPr sz="1800" kern="1200" spc="30" baseline="0">
          <a:solidFill>
            <a:schemeClr val="tx1"/>
          </a:solidFill>
          <a:latin typeface="+mn-lt"/>
          <a:ea typeface="+mn-ea"/>
          <a:cs typeface="+mn-cs"/>
        </a:defRPr>
      </a:lvl1pPr>
      <a:lvl2pPr marL="361950" indent="-361950" algn="l" defTabSz="914400" rtl="0" eaLnBrk="1" latinLnBrk="0" hangingPunct="1">
        <a:lnSpc>
          <a:spcPct val="114000"/>
        </a:lnSpc>
        <a:spcBef>
          <a:spcPts val="500"/>
        </a:spcBef>
        <a:buFont typeface="Kantumruy Pro" pitchFamily="2" charset="0"/>
        <a:buChar char="—"/>
        <a:defRPr sz="18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4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4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47" userDrawn="1">
          <p15:clr>
            <a:srgbClr val="F26B43"/>
          </p15:clr>
        </p15:guide>
        <p15:guide id="4" pos="6698" userDrawn="1">
          <p15:clr>
            <a:srgbClr val="F26B43"/>
          </p15:clr>
        </p15:guide>
        <p15:guide id="5" orient="horz" pos="34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1.svg"/><Relationship Id="rId4" Type="http://schemas.openxmlformats.org/officeDocument/2006/relationships/image" Target="../media/image30.png"/></Relationships>
</file>

<file path=ppt/slides/_rels/slide1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54.png"/></Relationships>
</file>

<file path=ppt/slides/_rels/slide12.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6.jpeg"/><Relationship Id="rId7" Type="http://schemas.openxmlformats.org/officeDocument/2006/relationships/image" Target="../media/image60.jpe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jpeg"/></Relationships>
</file>

<file path=ppt/slides/_rels/slide14.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15.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image" Target="../media/image69.EMF"/><Relationship Id="rId4" Type="http://schemas.openxmlformats.org/officeDocument/2006/relationships/image" Target="../media/image68.svg"/></Relationships>
</file>

<file path=ppt/slides/_rels/slide1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71.png"/></Relationships>
</file>

<file path=ppt/slides/_rels/slide1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73.svg"/></Relationships>
</file>

<file path=ppt/slides/_rels/slide1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7.xml"/><Relationship Id="rId1" Type="http://schemas.openxmlformats.org/officeDocument/2006/relationships/slideLayout" Target="../slideLayouts/slideLayout8.xml"/><Relationship Id="rId5" Type="http://schemas.openxmlformats.org/officeDocument/2006/relationships/image" Target="../media/image76.png"/><Relationship Id="rId4" Type="http://schemas.openxmlformats.org/officeDocument/2006/relationships/image" Target="../media/image75.png"/></Relationships>
</file>

<file path=ppt/slides/_rels/slide2.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sv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35.sv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svg"/><Relationship Id="rId4" Type="http://schemas.openxmlformats.org/officeDocument/2006/relationships/image" Target="../media/image33.svg"/><Relationship Id="rId9" Type="http://schemas.openxmlformats.org/officeDocument/2006/relationships/image" Target="../media/image38.png"/></Relationships>
</file>

<file path=ppt/slides/_rels/slide20.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46.sv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45.png"/><Relationship Id="rId5" Type="http://schemas.openxmlformats.org/officeDocument/2006/relationships/image" Target="../media/image76.png"/><Relationship Id="rId4" Type="http://schemas.openxmlformats.org/officeDocument/2006/relationships/image" Target="../media/image75.png"/></Relationships>
</file>

<file path=ppt/slides/_rels/slide2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4.png"/><Relationship Id="rId7" Type="http://schemas.openxmlformats.org/officeDocument/2006/relationships/image" Target="../media/image46.sv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45.png"/><Relationship Id="rId5" Type="http://schemas.openxmlformats.org/officeDocument/2006/relationships/image" Target="../media/image76.png"/><Relationship Id="rId4" Type="http://schemas.openxmlformats.org/officeDocument/2006/relationships/image" Target="../media/image75.png"/></Relationships>
</file>

<file path=ppt/slides/_rels/slide22.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78.png"/></Relationships>
</file>

<file path=ppt/slides/_rels/slide2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80.svg"/></Relationships>
</file>

<file path=ppt/slides/_rels/slide2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33.svg"/></Relationships>
</file>

<file path=ppt/slides/_rels/slide29.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83.svg"/><Relationship Id="rId2" Type="http://schemas.openxmlformats.org/officeDocument/2006/relationships/image" Target="../media/image82.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80.svg"/><Relationship Id="rId2" Type="http://schemas.openxmlformats.org/officeDocument/2006/relationships/image" Target="../media/image79.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44.PNG"/><Relationship Id="rId4" Type="http://schemas.openxmlformats.org/officeDocument/2006/relationships/image" Target="../media/image4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3" Type="http://schemas.openxmlformats.org/officeDocument/2006/relationships/hyperlink" Target="https://www.geo.de/wissen/forschung-und-" TargetMode="External"/><Relationship Id="rId2" Type="http://schemas.openxmlformats.org/officeDocument/2006/relationships/notesSlide" Target="../notesSlides/notesSlide33.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4.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6.svg"/></Relationships>
</file>

<file path=ppt/slides/_rels/slide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48.sv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48.svg"/><Relationship Id="rId4" Type="http://schemas.openxmlformats.org/officeDocument/2006/relationships/image" Target="../media/image47.png"/></Relationships>
</file>

<file path=ppt/slides/_rels/slide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50.svg"/></Relationships>
</file>

<file path=ppt/slides/_rels/slide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362061FE-B5D5-4122-8D60-AC4E012E26D7}"/>
              </a:ext>
            </a:extLst>
          </p:cNvPr>
          <p:cNvSpPr>
            <a:spLocks noGrp="1"/>
          </p:cNvSpPr>
          <p:nvPr>
            <p:ph type="ctrTitle"/>
          </p:nvPr>
        </p:nvSpPr>
        <p:spPr>
          <a:xfrm>
            <a:off x="1343471" y="1754501"/>
            <a:ext cx="9433048" cy="2232247"/>
          </a:xfrm>
        </p:spPr>
        <p:txBody>
          <a:bodyPr/>
          <a:lstStyle/>
          <a:p>
            <a:r>
              <a:rPr lang="de-DE" sz="2400" dirty="0"/>
              <a:t>Kritische Reflexion &amp; praxisnahe Anwendung</a:t>
            </a:r>
            <a:br>
              <a:rPr lang="de-DE" dirty="0"/>
            </a:br>
            <a:r>
              <a:rPr lang="de-DE" dirty="0"/>
              <a:t>Digitale Körperbilder &amp; YouTube im Sportunterricht </a:t>
            </a:r>
          </a:p>
        </p:txBody>
      </p:sp>
      <p:sp>
        <p:nvSpPr>
          <p:cNvPr id="5" name="Untertitel 4">
            <a:extLst>
              <a:ext uri="{FF2B5EF4-FFF2-40B4-BE49-F238E27FC236}">
                <a16:creationId xmlns:a16="http://schemas.microsoft.com/office/drawing/2014/main" id="{E39655F0-C409-4AF3-B328-42C9E8E60033}"/>
              </a:ext>
            </a:extLst>
          </p:cNvPr>
          <p:cNvSpPr>
            <a:spLocks noGrp="1"/>
          </p:cNvSpPr>
          <p:nvPr>
            <p:ph type="subTitle" idx="1"/>
          </p:nvPr>
        </p:nvSpPr>
        <p:spPr>
          <a:xfrm>
            <a:off x="1343471" y="4221088"/>
            <a:ext cx="10585177" cy="1872208"/>
          </a:xfrm>
        </p:spPr>
        <p:txBody>
          <a:bodyPr/>
          <a:lstStyle/>
          <a:p>
            <a:r>
              <a:rPr lang="de-DE" sz="1800" dirty="0"/>
              <a:t>Fortbildung im BMBF-Projekt </a:t>
            </a:r>
            <a:br>
              <a:rPr lang="de-DE" sz="1800" dirty="0"/>
            </a:br>
            <a:r>
              <a:rPr lang="de-DE" sz="1800" dirty="0"/>
              <a:t>„Digital-ästhetische Souveränität von Lehrkräften als Basis kultureller, künstlerischer, musikalischer, poetischer und sportlicher Bildung in der digitalen Welt (</a:t>
            </a:r>
            <a:r>
              <a:rPr lang="de-DE" sz="1800" dirty="0" err="1"/>
              <a:t>DiäS</a:t>
            </a:r>
            <a:r>
              <a:rPr lang="de-DE" sz="1800" dirty="0"/>
              <a:t>)“</a:t>
            </a:r>
          </a:p>
          <a:p>
            <a:endParaRPr lang="de-DE" sz="1800" dirty="0"/>
          </a:p>
        </p:txBody>
      </p:sp>
      <p:pic>
        <p:nvPicPr>
          <p:cNvPr id="2" name="Grafik 1" descr="Ein Bild, das Schrift, Logo, Grafiken, Text enthält.&#10;&#10;Automatisch generierte Beschreibung">
            <a:extLst>
              <a:ext uri="{FF2B5EF4-FFF2-40B4-BE49-F238E27FC236}">
                <a16:creationId xmlns:a16="http://schemas.microsoft.com/office/drawing/2014/main" id="{8948DA8F-B9BC-0A57-4AB5-45467A97984D}"/>
              </a:ext>
            </a:extLst>
          </p:cNvPr>
          <p:cNvPicPr>
            <a:picLocks noChangeAspect="1"/>
          </p:cNvPicPr>
          <p:nvPr/>
        </p:nvPicPr>
        <p:blipFill rotWithShape="1">
          <a:blip r:embed="rId3"/>
          <a:srcRect r="13831" b="9734"/>
          <a:stretch/>
        </p:blipFill>
        <p:spPr>
          <a:xfrm>
            <a:off x="5455120" y="5838698"/>
            <a:ext cx="1281759" cy="509196"/>
          </a:xfrm>
          <a:prstGeom prst="rect">
            <a:avLst/>
          </a:prstGeom>
        </p:spPr>
      </p:pic>
      <p:sp>
        <p:nvSpPr>
          <p:cNvPr id="3" name="Abgerundete rechteckige Legende 2">
            <a:extLst>
              <a:ext uri="{FF2B5EF4-FFF2-40B4-BE49-F238E27FC236}">
                <a16:creationId xmlns:a16="http://schemas.microsoft.com/office/drawing/2014/main" id="{33F36DCE-B2E7-6CD3-F27D-7FD6CA890713}"/>
              </a:ext>
            </a:extLst>
          </p:cNvPr>
          <p:cNvSpPr/>
          <p:nvPr/>
        </p:nvSpPr>
        <p:spPr>
          <a:xfrm>
            <a:off x="8250619" y="260648"/>
            <a:ext cx="3672408" cy="1080120"/>
          </a:xfrm>
          <a:prstGeom prst="wedgeRoundRectCallout">
            <a:avLst>
              <a:gd name="adj1" fmla="val -42258"/>
              <a:gd name="adj2" fmla="val 89817"/>
              <a:gd name="adj3" fmla="val 16667"/>
            </a:avLst>
          </a:prstGeom>
          <a:solidFill>
            <a:srgbClr val="FF9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r>
              <a:rPr lang="de-DE" sz="1600" b="1" dirty="0">
                <a:solidFill>
                  <a:schemeClr val="tx1"/>
                </a:solidFill>
              </a:rPr>
              <a:t>Thema Fitness &amp; Tanz im Lernbereich Typ 2 des sächsischen Rahmenlehrplans</a:t>
            </a:r>
          </a:p>
        </p:txBody>
      </p:sp>
      <p:pic>
        <p:nvPicPr>
          <p:cNvPr id="6" name="Grafik 5">
            <a:extLst>
              <a:ext uri="{FF2B5EF4-FFF2-40B4-BE49-F238E27FC236}">
                <a16:creationId xmlns:a16="http://schemas.microsoft.com/office/drawing/2014/main" id="{3E4A6E74-BDCE-D32E-5F72-005131C294E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80176" y="277005"/>
            <a:ext cx="906884" cy="906884"/>
          </a:xfrm>
          <a:prstGeom prst="rect">
            <a:avLst/>
          </a:prstGeom>
        </p:spPr>
      </p:pic>
    </p:spTree>
    <p:extLst>
      <p:ext uri="{BB962C8B-B14F-4D97-AF65-F5344CB8AC3E}">
        <p14:creationId xmlns:p14="http://schemas.microsoft.com/office/powerpoint/2010/main" val="3772401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8B664E-7B0F-0976-CAEF-9E070A85A0B8}"/>
            </a:ext>
          </a:extLst>
        </p:cNvPr>
        <p:cNvGrpSpPr/>
        <p:nvPr/>
      </p:nvGrpSpPr>
      <p:grpSpPr>
        <a:xfrm>
          <a:off x="0" y="0"/>
          <a:ext cx="0" cy="0"/>
          <a:chOff x="0" y="0"/>
          <a:chExt cx="0" cy="0"/>
        </a:xfrm>
      </p:grpSpPr>
      <p:sp>
        <p:nvSpPr>
          <p:cNvPr id="9" name="Rechteck 8">
            <a:extLst>
              <a:ext uri="{FF2B5EF4-FFF2-40B4-BE49-F238E27FC236}">
                <a16:creationId xmlns:a16="http://schemas.microsoft.com/office/drawing/2014/main" id="{E3BD6DBF-6EC1-9F0B-2F01-4466535F81EB}"/>
              </a:ext>
            </a:extLst>
          </p:cNvPr>
          <p:cNvSpPr/>
          <p:nvPr/>
        </p:nvSpPr>
        <p:spPr>
          <a:xfrm>
            <a:off x="440611" y="1066417"/>
            <a:ext cx="1766957" cy="254048"/>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Rechteck 1">
            <a:extLst>
              <a:ext uri="{FF2B5EF4-FFF2-40B4-BE49-F238E27FC236}">
                <a16:creationId xmlns:a16="http://schemas.microsoft.com/office/drawing/2014/main" id="{9DC5F86D-B046-2C77-4012-868AE5072633}"/>
              </a:ext>
            </a:extLst>
          </p:cNvPr>
          <p:cNvSpPr/>
          <p:nvPr/>
        </p:nvSpPr>
        <p:spPr>
          <a:xfrm>
            <a:off x="440611" y="662617"/>
            <a:ext cx="8457326" cy="254049"/>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4" name="Titel 3">
            <a:extLst>
              <a:ext uri="{FF2B5EF4-FFF2-40B4-BE49-F238E27FC236}">
                <a16:creationId xmlns:a16="http://schemas.microsoft.com/office/drawing/2014/main" id="{72AA7D8E-39DD-8082-C8C2-62BE607BA507}"/>
              </a:ext>
            </a:extLst>
          </p:cNvPr>
          <p:cNvSpPr>
            <a:spLocks noGrp="1"/>
          </p:cNvSpPr>
          <p:nvPr>
            <p:ph type="title"/>
          </p:nvPr>
        </p:nvSpPr>
        <p:spPr>
          <a:xfrm>
            <a:off x="482691" y="487051"/>
            <a:ext cx="8659266" cy="833414"/>
          </a:xfrm>
        </p:spPr>
        <p:txBody>
          <a:bodyPr/>
          <a:lstStyle/>
          <a:p>
            <a:r>
              <a:rPr lang="de-DE" dirty="0"/>
              <a:t>Lehrplan Sport in Sachsen im Spiegel der Digitalisierung - Oberschule</a:t>
            </a:r>
            <a:br>
              <a:rPr lang="de-DE" dirty="0"/>
            </a:br>
            <a:endParaRPr lang="de-DE" sz="1600" dirty="0"/>
          </a:p>
        </p:txBody>
      </p:sp>
      <p:sp>
        <p:nvSpPr>
          <p:cNvPr id="3" name="Textfeld 2">
            <a:extLst>
              <a:ext uri="{FF2B5EF4-FFF2-40B4-BE49-F238E27FC236}">
                <a16:creationId xmlns:a16="http://schemas.microsoft.com/office/drawing/2014/main" id="{13AB900F-BE32-59C6-FDBA-DAEABD83AF9E}"/>
              </a:ext>
            </a:extLst>
          </p:cNvPr>
          <p:cNvSpPr txBox="1"/>
          <p:nvPr/>
        </p:nvSpPr>
        <p:spPr>
          <a:xfrm>
            <a:off x="482691" y="1772816"/>
            <a:ext cx="7701541" cy="4052135"/>
          </a:xfrm>
          <a:prstGeom prst="rect">
            <a:avLst/>
          </a:prstGeom>
          <a:noFill/>
        </p:spPr>
        <p:txBody>
          <a:bodyPr wrap="square" lIns="0" tIns="0" rIns="0" bIns="0" rtlCol="0">
            <a:spAutoFit/>
          </a:bodyPr>
          <a:lstStyle/>
          <a:p>
            <a:pPr marL="285750" indent="-285750" algn="just">
              <a:lnSpc>
                <a:spcPct val="113000"/>
              </a:lnSpc>
              <a:buFont typeface="Arial" panose="020B0604020202020204" pitchFamily="34" charset="0"/>
              <a:buChar char="•"/>
            </a:pPr>
            <a:r>
              <a:rPr lang="de-DE" i="1" dirty="0">
                <a:solidFill>
                  <a:schemeClr val="dk1"/>
                </a:solidFill>
              </a:rPr>
              <a:t>(...) </a:t>
            </a:r>
            <a:r>
              <a:rPr lang="de-DE" b="1" i="1" dirty="0">
                <a:solidFill>
                  <a:schemeClr val="dk1"/>
                </a:solidFill>
              </a:rPr>
              <a:t>„Digitale Medien </a:t>
            </a:r>
            <a:r>
              <a:rPr lang="de-DE" i="1" dirty="0">
                <a:solidFill>
                  <a:schemeClr val="dk1"/>
                </a:solidFill>
              </a:rPr>
              <a:t>befähigt die Schüler, diese </a:t>
            </a:r>
            <a:r>
              <a:rPr lang="de-DE" b="1" i="1" dirty="0">
                <a:solidFill>
                  <a:schemeClr val="dk1"/>
                </a:solidFill>
              </a:rPr>
              <a:t>kritisch</a:t>
            </a:r>
            <a:r>
              <a:rPr lang="de-DE" i="1" dirty="0">
                <a:solidFill>
                  <a:schemeClr val="dk1"/>
                </a:solidFill>
              </a:rPr>
              <a:t> für das selbstständige Lernen zu nutzen“</a:t>
            </a:r>
          </a:p>
          <a:p>
            <a:pPr algn="just">
              <a:lnSpc>
                <a:spcPct val="113000"/>
              </a:lnSpc>
            </a:pPr>
            <a:endParaRPr lang="de-DE" b="1" i="1" dirty="0">
              <a:solidFill>
                <a:schemeClr val="dk1"/>
              </a:solidFill>
            </a:endParaRPr>
          </a:p>
          <a:p>
            <a:pPr algn="just">
              <a:lnSpc>
                <a:spcPct val="113000"/>
              </a:lnSpc>
            </a:pPr>
            <a:r>
              <a:rPr lang="de-DE" dirty="0">
                <a:solidFill>
                  <a:schemeClr val="dk1"/>
                </a:solidFill>
              </a:rPr>
              <a:t>Medienbildung </a:t>
            </a:r>
          </a:p>
          <a:p>
            <a:pPr algn="just">
              <a:lnSpc>
                <a:spcPct val="113000"/>
              </a:lnSpc>
            </a:pPr>
            <a:r>
              <a:rPr lang="de-DE" i="1" dirty="0">
                <a:solidFill>
                  <a:schemeClr val="dk1"/>
                </a:solidFill>
              </a:rPr>
              <a:t>„(...) erwerben Kenntnisse zum sicheren, sachgerechten, kritischen und verantwortungsvollen Umgang mit vielfältigen Medien. (...) Sie erkennen bei sich selbst und anderen, dass Medien sowie das eigene mediale Handeln Einfluss auf Vorstellungen, Gefühle und Verhaltensweisen ausüben“ (lp_os_sport_2019, S. 8)</a:t>
            </a:r>
          </a:p>
          <a:p>
            <a:pPr algn="just">
              <a:lnSpc>
                <a:spcPct val="113000"/>
              </a:lnSpc>
            </a:pPr>
            <a:r>
              <a:rPr lang="de-DE" dirty="0">
                <a:solidFill>
                  <a:schemeClr val="dk1"/>
                </a:solidFill>
              </a:rPr>
              <a:t>Lernbereich Turnen</a:t>
            </a:r>
          </a:p>
          <a:p>
            <a:pPr algn="just">
              <a:lnSpc>
                <a:spcPct val="113000"/>
              </a:lnSpc>
            </a:pPr>
            <a:r>
              <a:rPr lang="de-DE" i="1" dirty="0">
                <a:solidFill>
                  <a:schemeClr val="dk1"/>
                </a:solidFill>
              </a:rPr>
              <a:t>„Der </a:t>
            </a:r>
            <a:r>
              <a:rPr lang="de-DE" b="1" i="1" dirty="0">
                <a:solidFill>
                  <a:schemeClr val="dk1"/>
                </a:solidFill>
              </a:rPr>
              <a:t>Einsatz digitaler Medien </a:t>
            </a:r>
            <a:r>
              <a:rPr lang="de-DE" i="1" dirty="0">
                <a:solidFill>
                  <a:schemeClr val="dk1"/>
                </a:solidFill>
              </a:rPr>
              <a:t>zur Analyse, zum </a:t>
            </a:r>
            <a:r>
              <a:rPr lang="de-DE" b="1" i="1" dirty="0">
                <a:solidFill>
                  <a:schemeClr val="dk1"/>
                </a:solidFill>
              </a:rPr>
              <a:t>Reflektieren</a:t>
            </a:r>
            <a:r>
              <a:rPr lang="de-DE" i="1" dirty="0">
                <a:solidFill>
                  <a:schemeClr val="dk1"/>
                </a:solidFill>
              </a:rPr>
              <a:t> und Korrigieren bietet großes Potenzial für die Entwicklung von Selbstständigkeit und Selbstsicherheit (lp_os_sport_2019, S. 20)</a:t>
            </a:r>
          </a:p>
          <a:p>
            <a:pPr algn="just">
              <a:lnSpc>
                <a:spcPct val="113000"/>
              </a:lnSpc>
            </a:pPr>
            <a:endParaRPr lang="de-DE" dirty="0">
              <a:solidFill>
                <a:schemeClr val="dk1"/>
              </a:solidFill>
            </a:endParaRPr>
          </a:p>
        </p:txBody>
      </p:sp>
      <p:sp>
        <p:nvSpPr>
          <p:cNvPr id="5" name="Datumsplatzhalter 3">
            <a:extLst>
              <a:ext uri="{FF2B5EF4-FFF2-40B4-BE49-F238E27FC236}">
                <a16:creationId xmlns:a16="http://schemas.microsoft.com/office/drawing/2014/main" id="{60F9C2E5-FC02-F63F-6D0E-280F062301C4}"/>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8" name="Foliennummernplatzhalter 5">
            <a:extLst>
              <a:ext uri="{FF2B5EF4-FFF2-40B4-BE49-F238E27FC236}">
                <a16:creationId xmlns:a16="http://schemas.microsoft.com/office/drawing/2014/main" id="{D371E499-87BF-ECBD-8BCA-C428E8AE1490}"/>
              </a:ext>
            </a:extLst>
          </p:cNvPr>
          <p:cNvSpPr>
            <a:spLocks noGrp="1"/>
          </p:cNvSpPr>
          <p:nvPr>
            <p:ph type="sldNum" sz="quarter" idx="16"/>
          </p:nvPr>
        </p:nvSpPr>
        <p:spPr>
          <a:xfrm>
            <a:off x="8897937" y="6497767"/>
            <a:ext cx="2743200" cy="153888"/>
          </a:xfrm>
        </p:spPr>
        <p:txBody>
          <a:bodyPr/>
          <a:lstStyle/>
          <a:p>
            <a:r>
              <a:rPr lang="de-DE" dirty="0"/>
              <a:t>Seite </a:t>
            </a:r>
            <a:fld id="{CE6CAF4D-DD0D-4F34-9F3A-F974D54A280A}" type="slidenum">
              <a:rPr lang="de-DE" smtClean="0"/>
              <a:pPr/>
              <a:t>10</a:t>
            </a:fld>
            <a:endParaRPr lang="de-DE" dirty="0"/>
          </a:p>
        </p:txBody>
      </p:sp>
      <p:pic>
        <p:nvPicPr>
          <p:cNvPr id="11" name="Grafik 10" descr="Ein Bild, das Text, Screenshot, Schrift, Design enthält.&#10;&#10;KI-generierte Inhalte können fehlerhaft sein.">
            <a:extLst>
              <a:ext uri="{FF2B5EF4-FFF2-40B4-BE49-F238E27FC236}">
                <a16:creationId xmlns:a16="http://schemas.microsoft.com/office/drawing/2014/main" id="{5B16146A-4363-5F3E-0E76-B580CA26050B}"/>
              </a:ext>
            </a:extLst>
          </p:cNvPr>
          <p:cNvPicPr>
            <a:picLocks noChangeAspect="1"/>
          </p:cNvPicPr>
          <p:nvPr/>
        </p:nvPicPr>
        <p:blipFill>
          <a:blip r:embed="rId3">
            <a:extLst>
              <a:ext uri="{28A0092B-C50C-407E-A947-70E740481C1C}">
                <a14:useLocalDpi xmlns:a14="http://schemas.microsoft.com/office/drawing/2010/main" val="0"/>
              </a:ext>
            </a:extLst>
          </a:blip>
          <a:srcRect l="1617" t="1758" r="1616" b="1758"/>
          <a:stretch>
            <a:fillRect/>
          </a:stretch>
        </p:blipFill>
        <p:spPr>
          <a:xfrm>
            <a:off x="8596799" y="1320465"/>
            <a:ext cx="3345476" cy="4678807"/>
          </a:xfrm>
          <a:prstGeom prst="rect">
            <a:avLst/>
          </a:prstGeom>
          <a:ln>
            <a:noFill/>
          </a:ln>
          <a:effectLst>
            <a:outerShdw blurRad="292100" dist="139700" dir="2700000" algn="tl" rotWithShape="0">
              <a:srgbClr val="333333">
                <a:alpha val="65000"/>
              </a:srgbClr>
            </a:outerShdw>
          </a:effectLst>
        </p:spPr>
      </p:pic>
      <p:sp>
        <p:nvSpPr>
          <p:cNvPr id="7" name="Fußzeilenplatzhalter 4">
            <a:extLst>
              <a:ext uri="{FF2B5EF4-FFF2-40B4-BE49-F238E27FC236}">
                <a16:creationId xmlns:a16="http://schemas.microsoft.com/office/drawing/2014/main" id="{0120972F-4591-D47D-AA04-6F0A912506AE}"/>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1197382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5CBE6-669F-18A3-6B7E-D3F1B259DF81}"/>
            </a:ext>
          </a:extLst>
        </p:cNvPr>
        <p:cNvGrpSpPr/>
        <p:nvPr/>
      </p:nvGrpSpPr>
      <p:grpSpPr>
        <a:xfrm>
          <a:off x="0" y="0"/>
          <a:ext cx="0" cy="0"/>
          <a:chOff x="0" y="0"/>
          <a:chExt cx="0" cy="0"/>
        </a:xfrm>
      </p:grpSpPr>
      <p:sp>
        <p:nvSpPr>
          <p:cNvPr id="2" name="Rechteck 1">
            <a:extLst>
              <a:ext uri="{FF2B5EF4-FFF2-40B4-BE49-F238E27FC236}">
                <a16:creationId xmlns:a16="http://schemas.microsoft.com/office/drawing/2014/main" id="{65D0BC3B-EE0A-F6AD-1C40-DDE2E1FA0684}"/>
              </a:ext>
            </a:extLst>
          </p:cNvPr>
          <p:cNvSpPr/>
          <p:nvPr/>
        </p:nvSpPr>
        <p:spPr>
          <a:xfrm>
            <a:off x="472845" y="652399"/>
            <a:ext cx="1374684" cy="112305"/>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4" name="Titel 3">
            <a:extLst>
              <a:ext uri="{FF2B5EF4-FFF2-40B4-BE49-F238E27FC236}">
                <a16:creationId xmlns:a16="http://schemas.microsoft.com/office/drawing/2014/main" id="{4D6FF549-A67C-088B-26BE-726AFBBA7C60}"/>
              </a:ext>
            </a:extLst>
          </p:cNvPr>
          <p:cNvSpPr>
            <a:spLocks noGrp="1"/>
          </p:cNvSpPr>
          <p:nvPr>
            <p:ph type="title"/>
          </p:nvPr>
        </p:nvSpPr>
        <p:spPr>
          <a:xfrm>
            <a:off x="482691" y="410619"/>
            <a:ext cx="10063733" cy="492205"/>
          </a:xfrm>
        </p:spPr>
        <p:txBody>
          <a:bodyPr/>
          <a:lstStyle/>
          <a:p>
            <a:r>
              <a:rPr lang="de-DE" dirty="0" err="1"/>
              <a:t>DiKoLiS</a:t>
            </a:r>
            <a:br>
              <a:rPr lang="de-DE" dirty="0"/>
            </a:br>
            <a:r>
              <a:rPr lang="de-DE" sz="1600" dirty="0"/>
              <a:t>Digitaler Kompetenzrahmen für die </a:t>
            </a:r>
            <a:r>
              <a:rPr lang="de-DE" sz="1600" dirty="0" err="1"/>
              <a:t>Lehrer:innenbildung</a:t>
            </a:r>
            <a:r>
              <a:rPr lang="de-DE" sz="1600" dirty="0"/>
              <a:t> in Sachsen</a:t>
            </a:r>
          </a:p>
        </p:txBody>
      </p:sp>
      <p:pic>
        <p:nvPicPr>
          <p:cNvPr id="7" name="Grafik 6">
            <a:extLst>
              <a:ext uri="{FF2B5EF4-FFF2-40B4-BE49-F238E27FC236}">
                <a16:creationId xmlns:a16="http://schemas.microsoft.com/office/drawing/2014/main" id="{38FE1080-077D-08D1-8215-AA074242EF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9774" y="1251152"/>
            <a:ext cx="7012451" cy="4954449"/>
          </a:xfrm>
          <a:prstGeom prst="rect">
            <a:avLst/>
          </a:prstGeom>
        </p:spPr>
      </p:pic>
      <p:sp>
        <p:nvSpPr>
          <p:cNvPr id="8" name="Textfeld 7">
            <a:extLst>
              <a:ext uri="{FF2B5EF4-FFF2-40B4-BE49-F238E27FC236}">
                <a16:creationId xmlns:a16="http://schemas.microsoft.com/office/drawing/2014/main" id="{993E0C74-7CD7-1EA5-E2B2-E394B65A2671}"/>
              </a:ext>
            </a:extLst>
          </p:cNvPr>
          <p:cNvSpPr txBox="1"/>
          <p:nvPr/>
        </p:nvSpPr>
        <p:spPr>
          <a:xfrm>
            <a:off x="10460909" y="6004045"/>
            <a:ext cx="1691617" cy="197233"/>
          </a:xfrm>
          <a:prstGeom prst="rect">
            <a:avLst/>
          </a:prstGeom>
          <a:noFill/>
        </p:spPr>
        <p:txBody>
          <a:bodyPr wrap="square" lIns="0" tIns="0" rIns="0" bIns="0" rtlCol="0">
            <a:spAutoFit/>
          </a:bodyPr>
          <a:lstStyle/>
          <a:p>
            <a:pPr algn="l">
              <a:lnSpc>
                <a:spcPct val="113000"/>
              </a:lnSpc>
            </a:pPr>
            <a:r>
              <a:rPr lang="de-DE" sz="1200" dirty="0" err="1"/>
              <a:t>Ganguien</a:t>
            </a:r>
            <a:r>
              <a:rPr lang="de-DE" sz="1200" dirty="0"/>
              <a:t> et al. (2023)</a:t>
            </a:r>
          </a:p>
        </p:txBody>
      </p:sp>
      <p:pic>
        <p:nvPicPr>
          <p:cNvPr id="10" name="Grafik 9">
            <a:extLst>
              <a:ext uri="{FF2B5EF4-FFF2-40B4-BE49-F238E27FC236}">
                <a16:creationId xmlns:a16="http://schemas.microsoft.com/office/drawing/2014/main" id="{1E61B02B-9018-A31A-FEC2-CDEFF9D079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16906" y="2700000"/>
            <a:ext cx="1458000" cy="1458000"/>
          </a:xfrm>
          <a:prstGeom prst="rect">
            <a:avLst/>
          </a:prstGeom>
          <a:ln>
            <a:noFill/>
          </a:ln>
          <a:effectLst>
            <a:outerShdw blurRad="292100" dist="139700" dir="2700000" algn="tl" rotWithShape="0">
              <a:srgbClr val="333333">
                <a:alpha val="65000"/>
              </a:srgbClr>
            </a:outerShdw>
          </a:effectLst>
        </p:spPr>
      </p:pic>
      <p:sp>
        <p:nvSpPr>
          <p:cNvPr id="3" name="Foliennummernplatzhalter 5">
            <a:extLst>
              <a:ext uri="{FF2B5EF4-FFF2-40B4-BE49-F238E27FC236}">
                <a16:creationId xmlns:a16="http://schemas.microsoft.com/office/drawing/2014/main" id="{A05BE08F-CBF9-57BD-A4AC-A931DA90CCD4}"/>
              </a:ext>
            </a:extLst>
          </p:cNvPr>
          <p:cNvSpPr>
            <a:spLocks noGrp="1"/>
          </p:cNvSpPr>
          <p:nvPr>
            <p:ph type="sldNum" sz="quarter" idx="16"/>
          </p:nvPr>
        </p:nvSpPr>
        <p:spPr>
          <a:xfrm>
            <a:off x="8897937" y="6497767"/>
            <a:ext cx="2743200" cy="153888"/>
          </a:xfrm>
        </p:spPr>
        <p:txBody>
          <a:bodyPr/>
          <a:lstStyle/>
          <a:p>
            <a:r>
              <a:rPr lang="de-DE" dirty="0"/>
              <a:t>Seite </a:t>
            </a:r>
            <a:fld id="{CE6CAF4D-DD0D-4F34-9F3A-F974D54A280A}" type="slidenum">
              <a:rPr lang="de-DE" smtClean="0"/>
              <a:pPr/>
              <a:t>11</a:t>
            </a:fld>
            <a:endParaRPr lang="de-DE" dirty="0"/>
          </a:p>
        </p:txBody>
      </p:sp>
      <p:sp>
        <p:nvSpPr>
          <p:cNvPr id="5" name="Datumsplatzhalter 3">
            <a:extLst>
              <a:ext uri="{FF2B5EF4-FFF2-40B4-BE49-F238E27FC236}">
                <a16:creationId xmlns:a16="http://schemas.microsoft.com/office/drawing/2014/main" id="{4C4E0225-83E4-DA82-1654-A40ED27C1BDA}"/>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9" name="Fußzeilenplatzhalter 4">
            <a:extLst>
              <a:ext uri="{FF2B5EF4-FFF2-40B4-BE49-F238E27FC236}">
                <a16:creationId xmlns:a16="http://schemas.microsoft.com/office/drawing/2014/main" id="{20A353F0-A005-1402-72EC-D254A55B9674}"/>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26449433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56C35D-A0CC-7BF3-DA81-2B30A80AF49E}"/>
            </a:ext>
          </a:extLst>
        </p:cNvPr>
        <p:cNvGrpSpPr/>
        <p:nvPr/>
      </p:nvGrpSpPr>
      <p:grpSpPr>
        <a:xfrm>
          <a:off x="0" y="0"/>
          <a:ext cx="0" cy="0"/>
          <a:chOff x="0" y="0"/>
          <a:chExt cx="0" cy="0"/>
        </a:xfrm>
      </p:grpSpPr>
      <p:sp>
        <p:nvSpPr>
          <p:cNvPr id="5" name="Rechteck 4">
            <a:extLst>
              <a:ext uri="{FF2B5EF4-FFF2-40B4-BE49-F238E27FC236}">
                <a16:creationId xmlns:a16="http://schemas.microsoft.com/office/drawing/2014/main" id="{0C3105F8-4857-EE21-1050-5C43C70CBB07}"/>
              </a:ext>
            </a:extLst>
          </p:cNvPr>
          <p:cNvSpPr/>
          <p:nvPr/>
        </p:nvSpPr>
        <p:spPr>
          <a:xfrm>
            <a:off x="569342" y="833269"/>
            <a:ext cx="7974930" cy="213438"/>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AEB4236A-9EB2-ABFB-75AC-FD61B5B2C75D}"/>
              </a:ext>
            </a:extLst>
          </p:cNvPr>
          <p:cNvSpPr>
            <a:spLocks noGrp="1"/>
          </p:cNvSpPr>
          <p:nvPr>
            <p:ph type="title"/>
          </p:nvPr>
        </p:nvSpPr>
        <p:spPr>
          <a:xfrm>
            <a:off x="569342" y="561975"/>
            <a:ext cx="10063733" cy="634777"/>
          </a:xfrm>
        </p:spPr>
        <p:txBody>
          <a:bodyPr/>
          <a:lstStyle/>
          <a:p>
            <a:r>
              <a:rPr lang="de-DE" dirty="0"/>
              <a:t>Die Lebenswelt der Kinder und Jugendlichen ist digital</a:t>
            </a:r>
            <a:br>
              <a:rPr lang="de-DE" dirty="0"/>
            </a:br>
            <a:endParaRPr lang="de-DE" sz="1800" dirty="0"/>
          </a:p>
        </p:txBody>
      </p:sp>
      <p:sp>
        <p:nvSpPr>
          <p:cNvPr id="4" name="Datumsplatzhalter 3">
            <a:extLst>
              <a:ext uri="{FF2B5EF4-FFF2-40B4-BE49-F238E27FC236}">
                <a16:creationId xmlns:a16="http://schemas.microsoft.com/office/drawing/2014/main" id="{746E7975-0361-7190-0B79-1E4CF7EC16B3}"/>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6" name="Foliennummernplatzhalter 5">
            <a:extLst>
              <a:ext uri="{FF2B5EF4-FFF2-40B4-BE49-F238E27FC236}">
                <a16:creationId xmlns:a16="http://schemas.microsoft.com/office/drawing/2014/main" id="{CAB67521-E7F2-1ABE-6CBB-7B51F5B36F81}"/>
              </a:ext>
            </a:extLst>
          </p:cNvPr>
          <p:cNvSpPr>
            <a:spLocks noGrp="1"/>
          </p:cNvSpPr>
          <p:nvPr>
            <p:ph type="sldNum" sz="quarter" idx="16"/>
          </p:nvPr>
        </p:nvSpPr>
        <p:spPr/>
        <p:txBody>
          <a:bodyPr/>
          <a:lstStyle/>
          <a:p>
            <a:r>
              <a:rPr lang="de-DE"/>
              <a:t>Seite </a:t>
            </a:r>
            <a:fld id="{CE6CAF4D-DD0D-4F34-9F3A-F974D54A280A}" type="slidenum">
              <a:rPr lang="de-DE" smtClean="0"/>
              <a:pPr/>
              <a:t>12</a:t>
            </a:fld>
            <a:endParaRPr lang="de-DE" dirty="0"/>
          </a:p>
        </p:txBody>
      </p:sp>
      <p:pic>
        <p:nvPicPr>
          <p:cNvPr id="3" name="Grafik 2">
            <a:extLst>
              <a:ext uri="{FF2B5EF4-FFF2-40B4-BE49-F238E27FC236}">
                <a16:creationId xmlns:a16="http://schemas.microsoft.com/office/drawing/2014/main" id="{3A4AB0D4-6FB7-5090-555F-60D946E8CC8A}"/>
              </a:ext>
            </a:extLst>
          </p:cNvPr>
          <p:cNvPicPr>
            <a:picLocks noChangeAspect="1"/>
          </p:cNvPicPr>
          <p:nvPr/>
        </p:nvPicPr>
        <p:blipFill>
          <a:blip r:embed="rId3">
            <a:extLst>
              <a:ext uri="{28A0092B-C50C-407E-A947-70E740481C1C}">
                <a14:useLocalDpi xmlns:a14="http://schemas.microsoft.com/office/drawing/2010/main" val="0"/>
              </a:ext>
            </a:extLst>
          </a:blip>
          <a:srcRect l="9248" t="16241" r="9248"/>
          <a:stretch/>
        </p:blipFill>
        <p:spPr>
          <a:xfrm>
            <a:off x="1558925" y="1046707"/>
            <a:ext cx="9079451" cy="5249318"/>
          </a:xfrm>
          <a:prstGeom prst="rect">
            <a:avLst/>
          </a:prstGeom>
        </p:spPr>
      </p:pic>
      <p:sp>
        <p:nvSpPr>
          <p:cNvPr id="7" name="Pfeil nach rechts 6">
            <a:extLst>
              <a:ext uri="{FF2B5EF4-FFF2-40B4-BE49-F238E27FC236}">
                <a16:creationId xmlns:a16="http://schemas.microsoft.com/office/drawing/2014/main" id="{FB44B22C-339D-6D48-7B0D-108BBA622E8E}"/>
              </a:ext>
            </a:extLst>
          </p:cNvPr>
          <p:cNvSpPr/>
          <p:nvPr/>
        </p:nvSpPr>
        <p:spPr>
          <a:xfrm>
            <a:off x="2788022" y="1917833"/>
            <a:ext cx="504056" cy="7200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9" name="Pfeil nach rechts 8">
            <a:extLst>
              <a:ext uri="{FF2B5EF4-FFF2-40B4-BE49-F238E27FC236}">
                <a16:creationId xmlns:a16="http://schemas.microsoft.com/office/drawing/2014/main" id="{8F66698E-B709-38CE-2204-461535E2476C}"/>
              </a:ext>
            </a:extLst>
          </p:cNvPr>
          <p:cNvSpPr/>
          <p:nvPr/>
        </p:nvSpPr>
        <p:spPr>
          <a:xfrm>
            <a:off x="3090155" y="2090204"/>
            <a:ext cx="504056" cy="7200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1" name="Pfeil nach rechts 10">
            <a:extLst>
              <a:ext uri="{FF2B5EF4-FFF2-40B4-BE49-F238E27FC236}">
                <a16:creationId xmlns:a16="http://schemas.microsoft.com/office/drawing/2014/main" id="{63A4A69F-83C2-F32B-0F7B-6AD1BAA6FF47}"/>
              </a:ext>
            </a:extLst>
          </p:cNvPr>
          <p:cNvSpPr/>
          <p:nvPr/>
        </p:nvSpPr>
        <p:spPr>
          <a:xfrm>
            <a:off x="2865545" y="2609557"/>
            <a:ext cx="504056" cy="7200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2" name="Pfeil nach rechts 11">
            <a:extLst>
              <a:ext uri="{FF2B5EF4-FFF2-40B4-BE49-F238E27FC236}">
                <a16:creationId xmlns:a16="http://schemas.microsoft.com/office/drawing/2014/main" id="{017363AA-2C6D-3EB5-AF49-DA3D5D795F44}"/>
              </a:ext>
            </a:extLst>
          </p:cNvPr>
          <p:cNvSpPr/>
          <p:nvPr/>
        </p:nvSpPr>
        <p:spPr>
          <a:xfrm>
            <a:off x="2462737" y="2954300"/>
            <a:ext cx="504056" cy="7200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8" name="Fußzeilenplatzhalter 4">
            <a:extLst>
              <a:ext uri="{FF2B5EF4-FFF2-40B4-BE49-F238E27FC236}">
                <a16:creationId xmlns:a16="http://schemas.microsoft.com/office/drawing/2014/main" id="{720C6619-92E9-1E0D-FE3B-2D96142526D8}"/>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3449813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FDE17-F7E5-6946-FC4C-FB0B0BACBAE3}"/>
            </a:ext>
          </a:extLst>
        </p:cNvPr>
        <p:cNvGrpSpPr/>
        <p:nvPr/>
      </p:nvGrpSpPr>
      <p:grpSpPr>
        <a:xfrm>
          <a:off x="0" y="0"/>
          <a:ext cx="0" cy="0"/>
          <a:chOff x="0" y="0"/>
          <a:chExt cx="0" cy="0"/>
        </a:xfrm>
      </p:grpSpPr>
      <p:sp>
        <p:nvSpPr>
          <p:cNvPr id="12" name="Rechteck 11">
            <a:extLst>
              <a:ext uri="{FF2B5EF4-FFF2-40B4-BE49-F238E27FC236}">
                <a16:creationId xmlns:a16="http://schemas.microsoft.com/office/drawing/2014/main" id="{9E515033-9E28-C23E-8197-C6F2605093AA}"/>
              </a:ext>
            </a:extLst>
          </p:cNvPr>
          <p:cNvSpPr/>
          <p:nvPr/>
        </p:nvSpPr>
        <p:spPr>
          <a:xfrm>
            <a:off x="569344" y="816851"/>
            <a:ext cx="1926256" cy="163877"/>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pic>
        <p:nvPicPr>
          <p:cNvPr id="5" name="Grafik 4">
            <a:extLst>
              <a:ext uri="{FF2B5EF4-FFF2-40B4-BE49-F238E27FC236}">
                <a16:creationId xmlns:a16="http://schemas.microsoft.com/office/drawing/2014/main" id="{1D22278B-AE3E-0370-9321-B98F562661BC}"/>
              </a:ext>
            </a:extLst>
          </p:cNvPr>
          <p:cNvPicPr>
            <a:picLocks noChangeAspect="1"/>
          </p:cNvPicPr>
          <p:nvPr/>
        </p:nvPicPr>
        <p:blipFill>
          <a:blip r:embed="rId3"/>
          <a:stretch>
            <a:fillRect/>
          </a:stretch>
        </p:blipFill>
        <p:spPr>
          <a:xfrm>
            <a:off x="5647711" y="980429"/>
            <a:ext cx="3352063" cy="3273499"/>
          </a:xfrm>
          <a:prstGeom prst="rect">
            <a:avLst/>
          </a:prstGeom>
          <a:ln>
            <a:noFill/>
          </a:ln>
          <a:effectLst>
            <a:outerShdw blurRad="292100" dist="139700" dir="2700000" algn="tl" rotWithShape="0">
              <a:srgbClr val="333333">
                <a:alpha val="65000"/>
              </a:srgbClr>
            </a:outerShdw>
          </a:effectLst>
        </p:spPr>
      </p:pic>
      <p:pic>
        <p:nvPicPr>
          <p:cNvPr id="6" name="Grafik 5">
            <a:extLst>
              <a:ext uri="{FF2B5EF4-FFF2-40B4-BE49-F238E27FC236}">
                <a16:creationId xmlns:a16="http://schemas.microsoft.com/office/drawing/2014/main" id="{F10A21FD-ED67-C5C7-A3F2-BE4E9A60CFFF}"/>
              </a:ext>
            </a:extLst>
          </p:cNvPr>
          <p:cNvPicPr>
            <a:picLocks noChangeAspect="1"/>
          </p:cNvPicPr>
          <p:nvPr/>
        </p:nvPicPr>
        <p:blipFill>
          <a:blip r:embed="rId4"/>
          <a:stretch>
            <a:fillRect/>
          </a:stretch>
        </p:blipFill>
        <p:spPr>
          <a:xfrm>
            <a:off x="70480" y="1397231"/>
            <a:ext cx="2583728" cy="3869849"/>
          </a:xfrm>
          <a:prstGeom prst="rect">
            <a:avLst/>
          </a:prstGeom>
          <a:ln>
            <a:noFill/>
          </a:ln>
          <a:effectLst>
            <a:outerShdw blurRad="292100" dist="139700" dir="2700000" algn="tl" rotWithShape="0">
              <a:srgbClr val="333333">
                <a:alpha val="65000"/>
              </a:srgbClr>
            </a:outerShdw>
          </a:effectLst>
        </p:spPr>
      </p:pic>
      <p:pic>
        <p:nvPicPr>
          <p:cNvPr id="11" name="Grafik 10">
            <a:extLst>
              <a:ext uri="{FF2B5EF4-FFF2-40B4-BE49-F238E27FC236}">
                <a16:creationId xmlns:a16="http://schemas.microsoft.com/office/drawing/2014/main" id="{65FC8676-17DE-09AF-E003-403340A8B5FB}"/>
              </a:ext>
            </a:extLst>
          </p:cNvPr>
          <p:cNvPicPr>
            <a:picLocks noChangeAspect="1"/>
          </p:cNvPicPr>
          <p:nvPr/>
        </p:nvPicPr>
        <p:blipFill>
          <a:blip r:embed="rId5"/>
          <a:stretch>
            <a:fillRect/>
          </a:stretch>
        </p:blipFill>
        <p:spPr>
          <a:xfrm>
            <a:off x="2259146" y="1381709"/>
            <a:ext cx="3247313" cy="3273500"/>
          </a:xfrm>
          <a:prstGeom prst="rect">
            <a:avLst/>
          </a:prstGeom>
          <a:ln>
            <a:noFill/>
          </a:ln>
          <a:effectLst>
            <a:outerShdw blurRad="292100" dist="139700" dir="2700000" algn="tl" rotWithShape="0">
              <a:srgbClr val="333333">
                <a:alpha val="65000"/>
              </a:srgbClr>
            </a:outerShdw>
          </a:effectLst>
        </p:spPr>
      </p:pic>
      <p:sp>
        <p:nvSpPr>
          <p:cNvPr id="4" name="Titel 3">
            <a:extLst>
              <a:ext uri="{FF2B5EF4-FFF2-40B4-BE49-F238E27FC236}">
                <a16:creationId xmlns:a16="http://schemas.microsoft.com/office/drawing/2014/main" id="{83F6CED2-4213-7DBF-F5BC-69D0CBCB06AF}"/>
              </a:ext>
            </a:extLst>
          </p:cNvPr>
          <p:cNvSpPr>
            <a:spLocks noGrp="1"/>
          </p:cNvSpPr>
          <p:nvPr>
            <p:ph type="title"/>
          </p:nvPr>
        </p:nvSpPr>
        <p:spPr>
          <a:xfrm>
            <a:off x="569344" y="548680"/>
            <a:ext cx="4815512" cy="922809"/>
          </a:xfrm>
        </p:spPr>
        <p:txBody>
          <a:bodyPr/>
          <a:lstStyle/>
          <a:p>
            <a:r>
              <a:rPr lang="de-DE" dirty="0" err="1"/>
              <a:t>Social</a:t>
            </a:r>
            <a:r>
              <a:rPr lang="de-DE" dirty="0"/>
              <a:t> Media</a:t>
            </a:r>
            <a:br>
              <a:rPr lang="de-DE" sz="1800" dirty="0"/>
            </a:br>
            <a:r>
              <a:rPr lang="de-DE" sz="1800" dirty="0"/>
              <a:t>EIN BUNTER </a:t>
            </a:r>
            <a:r>
              <a:rPr lang="de-DE" sz="1800" dirty="0" err="1"/>
              <a:t>BLUMENSTRAUß</a:t>
            </a:r>
            <a:endParaRPr lang="de-DE" sz="1800" dirty="0"/>
          </a:p>
        </p:txBody>
      </p:sp>
      <p:pic>
        <p:nvPicPr>
          <p:cNvPr id="7" name="Grafik 6">
            <a:extLst>
              <a:ext uri="{FF2B5EF4-FFF2-40B4-BE49-F238E27FC236}">
                <a16:creationId xmlns:a16="http://schemas.microsoft.com/office/drawing/2014/main" id="{ACA6E92F-7F59-6C30-D1E3-622E0535FA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62630" y="1345452"/>
            <a:ext cx="2878913" cy="4896544"/>
          </a:xfrm>
          <a:prstGeom prst="rect">
            <a:avLst/>
          </a:prstGeom>
          <a:ln>
            <a:noFill/>
          </a:ln>
          <a:effectLst>
            <a:outerShdw blurRad="292100" dist="139700" dir="2700000" algn="tl" rotWithShape="0">
              <a:srgbClr val="333333">
                <a:alpha val="65000"/>
              </a:srgbClr>
            </a:outerShdw>
          </a:effectLst>
        </p:spPr>
      </p:pic>
      <p:pic>
        <p:nvPicPr>
          <p:cNvPr id="2" name="Grafik 1">
            <a:extLst>
              <a:ext uri="{FF2B5EF4-FFF2-40B4-BE49-F238E27FC236}">
                <a16:creationId xmlns:a16="http://schemas.microsoft.com/office/drawing/2014/main" id="{DC0F3917-30DE-D061-5D05-FFBBC3F8DA3C}"/>
              </a:ext>
            </a:extLst>
          </p:cNvPr>
          <p:cNvPicPr>
            <a:picLocks noChangeAspect="1"/>
          </p:cNvPicPr>
          <p:nvPr/>
        </p:nvPicPr>
        <p:blipFill>
          <a:blip r:embed="rId7"/>
          <a:stretch>
            <a:fillRect/>
          </a:stretch>
        </p:blipFill>
        <p:spPr>
          <a:xfrm>
            <a:off x="44995" y="4710585"/>
            <a:ext cx="7000733" cy="1531411"/>
          </a:xfrm>
          <a:prstGeom prst="rect">
            <a:avLst/>
          </a:prstGeom>
          <a:ln>
            <a:noFill/>
          </a:ln>
          <a:effectLst>
            <a:outerShdw blurRad="292100" dist="139700" dir="2700000" algn="tl" rotWithShape="0">
              <a:srgbClr val="333333">
                <a:alpha val="65000"/>
              </a:srgbClr>
            </a:outerShdw>
          </a:effectLst>
        </p:spPr>
      </p:pic>
      <p:pic>
        <p:nvPicPr>
          <p:cNvPr id="8" name="Picture 2">
            <a:extLst>
              <a:ext uri="{FF2B5EF4-FFF2-40B4-BE49-F238E27FC236}">
                <a16:creationId xmlns:a16="http://schemas.microsoft.com/office/drawing/2014/main" id="{FC536ACE-8985-986F-B572-5BF7C86D2BE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6179" y="4240821"/>
            <a:ext cx="2001175" cy="20011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Datumsplatzhalter 3">
            <a:extLst>
              <a:ext uri="{FF2B5EF4-FFF2-40B4-BE49-F238E27FC236}">
                <a16:creationId xmlns:a16="http://schemas.microsoft.com/office/drawing/2014/main" id="{2754408B-DB84-CD01-3D22-D6C2F0FFF5D6}"/>
              </a:ext>
            </a:extLst>
          </p:cNvPr>
          <p:cNvSpPr>
            <a:spLocks noGrp="1"/>
          </p:cNvSpPr>
          <p:nvPr>
            <p:ph type="dt" sz="half" idx="14"/>
          </p:nvPr>
        </p:nvSpPr>
        <p:spPr>
          <a:xfrm>
            <a:off x="493230" y="6497767"/>
            <a:ext cx="1267914" cy="153888"/>
          </a:xfrm>
        </p:spPr>
        <p:txBody>
          <a:bodyPr/>
          <a:lstStyle/>
          <a:p>
            <a:fld id="{BE64F6F3-3477-4C89-9056-C92CFB29775B}" type="datetime1">
              <a:rPr lang="de-DE" smtClean="0"/>
              <a:t>23.12.25</a:t>
            </a:fld>
            <a:endParaRPr lang="de-DE" dirty="0"/>
          </a:p>
        </p:txBody>
      </p:sp>
      <p:sp>
        <p:nvSpPr>
          <p:cNvPr id="10" name="Foliennummernplatzhalter 5">
            <a:extLst>
              <a:ext uri="{FF2B5EF4-FFF2-40B4-BE49-F238E27FC236}">
                <a16:creationId xmlns:a16="http://schemas.microsoft.com/office/drawing/2014/main" id="{9EC109AC-F29E-16FC-1B09-525A2EE4CF66}"/>
              </a:ext>
            </a:extLst>
          </p:cNvPr>
          <p:cNvSpPr>
            <a:spLocks noGrp="1"/>
          </p:cNvSpPr>
          <p:nvPr>
            <p:ph type="sldNum" sz="quarter" idx="16"/>
          </p:nvPr>
        </p:nvSpPr>
        <p:spPr>
          <a:xfrm>
            <a:off x="8897937" y="6497767"/>
            <a:ext cx="2743200" cy="153888"/>
          </a:xfrm>
        </p:spPr>
        <p:txBody>
          <a:bodyPr/>
          <a:lstStyle/>
          <a:p>
            <a:r>
              <a:rPr lang="de-DE" dirty="0"/>
              <a:t>Seite </a:t>
            </a:r>
            <a:fld id="{CE6CAF4D-DD0D-4F34-9F3A-F974D54A280A}" type="slidenum">
              <a:rPr lang="de-DE" smtClean="0"/>
              <a:pPr/>
              <a:t>13</a:t>
            </a:fld>
            <a:endParaRPr lang="de-DE" dirty="0"/>
          </a:p>
        </p:txBody>
      </p:sp>
      <p:sp>
        <p:nvSpPr>
          <p:cNvPr id="13" name="Fußzeilenplatzhalter 4">
            <a:extLst>
              <a:ext uri="{FF2B5EF4-FFF2-40B4-BE49-F238E27FC236}">
                <a16:creationId xmlns:a16="http://schemas.microsoft.com/office/drawing/2014/main" id="{6076AAC6-09FA-9F28-54C4-5D1D3BF67A32}"/>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186529903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2D132129-BD18-C99A-C139-51CB281CC0DC}"/>
              </a:ext>
            </a:extLst>
          </p:cNvPr>
          <p:cNvSpPr/>
          <p:nvPr/>
        </p:nvSpPr>
        <p:spPr>
          <a:xfrm>
            <a:off x="559429" y="764704"/>
            <a:ext cx="4312435" cy="219467"/>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1F174081-065C-4FD7-BFB8-F46591BC9408}"/>
              </a:ext>
            </a:extLst>
          </p:cNvPr>
          <p:cNvSpPr>
            <a:spLocks noGrp="1"/>
          </p:cNvSpPr>
          <p:nvPr>
            <p:ph type="title"/>
          </p:nvPr>
        </p:nvSpPr>
        <p:spPr>
          <a:xfrm>
            <a:off x="569342" y="561976"/>
            <a:ext cx="10063733" cy="634778"/>
          </a:xfrm>
        </p:spPr>
        <p:txBody>
          <a:bodyPr/>
          <a:lstStyle/>
          <a:p>
            <a:r>
              <a:rPr lang="de-DE" dirty="0"/>
              <a:t>Körperideale in </a:t>
            </a:r>
            <a:r>
              <a:rPr lang="de-DE" dirty="0" err="1"/>
              <a:t>Social</a:t>
            </a:r>
            <a:r>
              <a:rPr lang="de-DE" dirty="0"/>
              <a:t> Media</a:t>
            </a:r>
            <a:br>
              <a:rPr lang="de-DE" dirty="0"/>
            </a:br>
            <a:r>
              <a:rPr lang="de-DE" sz="1800" dirty="0"/>
              <a:t>BELIEBTE FITNESS-INFLUENCERINNEN UND INCLUENCER</a:t>
            </a:r>
            <a:br>
              <a:rPr lang="de-DE" dirty="0"/>
            </a:br>
            <a:br>
              <a:rPr lang="de-DE" dirty="0"/>
            </a:br>
            <a:endParaRPr lang="de-DE" dirty="0"/>
          </a:p>
        </p:txBody>
      </p:sp>
      <p:sp>
        <p:nvSpPr>
          <p:cNvPr id="4" name="Datumsplatzhalter 3">
            <a:extLst>
              <a:ext uri="{FF2B5EF4-FFF2-40B4-BE49-F238E27FC236}">
                <a16:creationId xmlns:a16="http://schemas.microsoft.com/office/drawing/2014/main" id="{0F3A988B-FE88-449C-87D2-E738AB602F85}"/>
              </a:ext>
            </a:extLst>
          </p:cNvPr>
          <p:cNvSpPr>
            <a:spLocks noGrp="1"/>
          </p:cNvSpPr>
          <p:nvPr>
            <p:ph type="dt" sz="half" idx="14"/>
          </p:nvPr>
        </p:nvSpPr>
        <p:spPr/>
        <p:txBody>
          <a:bodyPr/>
          <a:lstStyle/>
          <a:p>
            <a:r>
              <a:rPr lang="de-DE" dirty="0"/>
              <a:t>24.06.2025</a:t>
            </a:r>
          </a:p>
        </p:txBody>
      </p:sp>
      <p:sp>
        <p:nvSpPr>
          <p:cNvPr id="6" name="Foliennummernplatzhalter 5">
            <a:extLst>
              <a:ext uri="{FF2B5EF4-FFF2-40B4-BE49-F238E27FC236}">
                <a16:creationId xmlns:a16="http://schemas.microsoft.com/office/drawing/2014/main" id="{D2B58116-5AC3-4DDF-839B-781600808146}"/>
              </a:ext>
            </a:extLst>
          </p:cNvPr>
          <p:cNvSpPr>
            <a:spLocks noGrp="1"/>
          </p:cNvSpPr>
          <p:nvPr>
            <p:ph type="sldNum" sz="quarter" idx="16"/>
          </p:nvPr>
        </p:nvSpPr>
        <p:spPr/>
        <p:txBody>
          <a:bodyPr/>
          <a:lstStyle/>
          <a:p>
            <a:r>
              <a:rPr lang="de-DE"/>
              <a:t>Seite </a:t>
            </a:r>
            <a:fld id="{CE6CAF4D-DD0D-4F34-9F3A-F974D54A280A}" type="slidenum">
              <a:rPr lang="de-DE" smtClean="0"/>
              <a:pPr/>
              <a:t>14</a:t>
            </a:fld>
            <a:endParaRPr lang="de-DE" dirty="0"/>
          </a:p>
        </p:txBody>
      </p:sp>
      <p:grpSp>
        <p:nvGrpSpPr>
          <p:cNvPr id="7" name="Gruppieren 6">
            <a:extLst>
              <a:ext uri="{FF2B5EF4-FFF2-40B4-BE49-F238E27FC236}">
                <a16:creationId xmlns:a16="http://schemas.microsoft.com/office/drawing/2014/main" id="{87A37991-BE04-4759-8BE4-E5004BE011A6}"/>
              </a:ext>
            </a:extLst>
          </p:cNvPr>
          <p:cNvGrpSpPr/>
          <p:nvPr/>
        </p:nvGrpSpPr>
        <p:grpSpPr>
          <a:xfrm>
            <a:off x="569342" y="2276872"/>
            <a:ext cx="2290393" cy="3273937"/>
            <a:chOff x="2955160" y="2609179"/>
            <a:chExt cx="2290393" cy="3273937"/>
          </a:xfrm>
        </p:grpSpPr>
        <p:pic>
          <p:nvPicPr>
            <p:cNvPr id="18" name="Grafik 17">
              <a:extLst>
                <a:ext uri="{FF2B5EF4-FFF2-40B4-BE49-F238E27FC236}">
                  <a16:creationId xmlns:a16="http://schemas.microsoft.com/office/drawing/2014/main" id="{1D4AC0C1-D461-4360-AD22-38734963374E}"/>
                </a:ext>
              </a:extLst>
            </p:cNvPr>
            <p:cNvPicPr>
              <a:picLocks noChangeAspect="1"/>
            </p:cNvPicPr>
            <p:nvPr/>
          </p:nvPicPr>
          <p:blipFill rotWithShape="1">
            <a:blip r:embed="rId3">
              <a:extLst>
                <a:ext uri="{28A0092B-C50C-407E-A947-70E740481C1C}">
                  <a14:useLocalDpi xmlns:a14="http://schemas.microsoft.com/office/drawing/2010/main" val="0"/>
                </a:ext>
              </a:extLst>
            </a:blip>
            <a:srcRect l="49261" b="87789"/>
            <a:stretch/>
          </p:blipFill>
          <p:spPr>
            <a:xfrm flipV="1">
              <a:off x="2955160" y="2609179"/>
              <a:ext cx="2285291" cy="331974"/>
            </a:xfrm>
            <a:prstGeom prst="rect">
              <a:avLst/>
            </a:prstGeom>
          </p:spPr>
        </p:pic>
        <p:pic>
          <p:nvPicPr>
            <p:cNvPr id="17" name="Grafik 16">
              <a:extLst>
                <a:ext uri="{FF2B5EF4-FFF2-40B4-BE49-F238E27FC236}">
                  <a16:creationId xmlns:a16="http://schemas.microsoft.com/office/drawing/2014/main" id="{0D37B323-DC41-4653-9812-FA390A45B3F0}"/>
                </a:ext>
              </a:extLst>
            </p:cNvPr>
            <p:cNvPicPr>
              <a:picLocks noChangeAspect="1"/>
            </p:cNvPicPr>
            <p:nvPr/>
          </p:nvPicPr>
          <p:blipFill rotWithShape="1">
            <a:blip r:embed="rId3">
              <a:extLst>
                <a:ext uri="{28A0092B-C50C-407E-A947-70E740481C1C}">
                  <a14:useLocalDpi xmlns:a14="http://schemas.microsoft.com/office/drawing/2010/main" val="0"/>
                </a:ext>
              </a:extLst>
            </a:blip>
            <a:srcRect l="1754" r="51528"/>
            <a:stretch/>
          </p:blipFill>
          <p:spPr>
            <a:xfrm>
              <a:off x="2957847" y="2927471"/>
              <a:ext cx="2287706" cy="2955645"/>
            </a:xfrm>
            <a:prstGeom prst="rect">
              <a:avLst/>
            </a:prstGeom>
          </p:spPr>
        </p:pic>
      </p:grpSp>
      <p:grpSp>
        <p:nvGrpSpPr>
          <p:cNvPr id="12" name="Gruppieren 11">
            <a:extLst>
              <a:ext uri="{FF2B5EF4-FFF2-40B4-BE49-F238E27FC236}">
                <a16:creationId xmlns:a16="http://schemas.microsoft.com/office/drawing/2014/main" id="{4BF2C24B-9BB9-4479-822F-9DDC4AE33C06}"/>
              </a:ext>
            </a:extLst>
          </p:cNvPr>
          <p:cNvGrpSpPr/>
          <p:nvPr/>
        </p:nvGrpSpPr>
        <p:grpSpPr>
          <a:xfrm>
            <a:off x="2229929" y="1669604"/>
            <a:ext cx="2281842" cy="3101688"/>
            <a:chOff x="229264" y="2127513"/>
            <a:chExt cx="2281842" cy="3101688"/>
          </a:xfrm>
        </p:grpSpPr>
        <p:pic>
          <p:nvPicPr>
            <p:cNvPr id="20" name="Grafik 19">
              <a:extLst>
                <a:ext uri="{FF2B5EF4-FFF2-40B4-BE49-F238E27FC236}">
                  <a16:creationId xmlns:a16="http://schemas.microsoft.com/office/drawing/2014/main" id="{028216AF-02C7-4F69-B0D1-CBDDFB146FF8}"/>
                </a:ext>
              </a:extLst>
            </p:cNvPr>
            <p:cNvPicPr>
              <a:picLocks noChangeAspect="1"/>
            </p:cNvPicPr>
            <p:nvPr/>
          </p:nvPicPr>
          <p:blipFill rotWithShape="1">
            <a:blip r:embed="rId4">
              <a:extLst>
                <a:ext uri="{28A0092B-C50C-407E-A947-70E740481C1C}">
                  <a14:useLocalDpi xmlns:a14="http://schemas.microsoft.com/office/drawing/2010/main" val="0"/>
                </a:ext>
              </a:extLst>
            </a:blip>
            <a:srcRect l="48406" b="89559"/>
            <a:stretch/>
          </p:blipFill>
          <p:spPr>
            <a:xfrm>
              <a:off x="238383" y="2127513"/>
              <a:ext cx="2272723" cy="273397"/>
            </a:xfrm>
            <a:prstGeom prst="rect">
              <a:avLst/>
            </a:prstGeom>
          </p:spPr>
        </p:pic>
        <p:pic>
          <p:nvPicPr>
            <p:cNvPr id="19" name="Grafik 18">
              <a:extLst>
                <a:ext uri="{FF2B5EF4-FFF2-40B4-BE49-F238E27FC236}">
                  <a16:creationId xmlns:a16="http://schemas.microsoft.com/office/drawing/2014/main" id="{CD426875-6503-497F-8660-F0B6FAC89F42}"/>
                </a:ext>
              </a:extLst>
            </p:cNvPr>
            <p:cNvPicPr>
              <a:picLocks noChangeAspect="1"/>
            </p:cNvPicPr>
            <p:nvPr/>
          </p:nvPicPr>
          <p:blipFill rotWithShape="1">
            <a:blip r:embed="rId4">
              <a:extLst>
                <a:ext uri="{28A0092B-C50C-407E-A947-70E740481C1C}">
                  <a14:useLocalDpi xmlns:a14="http://schemas.microsoft.com/office/drawing/2010/main" val="0"/>
                </a:ext>
              </a:extLst>
            </a:blip>
            <a:srcRect r="52040"/>
            <a:stretch/>
          </p:blipFill>
          <p:spPr>
            <a:xfrm>
              <a:off x="229264" y="2400911"/>
              <a:ext cx="2281842" cy="2828290"/>
            </a:xfrm>
            <a:prstGeom prst="rect">
              <a:avLst/>
            </a:prstGeom>
          </p:spPr>
        </p:pic>
      </p:grpSp>
      <p:grpSp>
        <p:nvGrpSpPr>
          <p:cNvPr id="11" name="Gruppieren 10">
            <a:extLst>
              <a:ext uri="{FF2B5EF4-FFF2-40B4-BE49-F238E27FC236}">
                <a16:creationId xmlns:a16="http://schemas.microsoft.com/office/drawing/2014/main" id="{FA0386D0-BE1E-4FCC-B1A7-F1BDFFDB0633}"/>
              </a:ext>
            </a:extLst>
          </p:cNvPr>
          <p:cNvGrpSpPr/>
          <p:nvPr/>
        </p:nvGrpSpPr>
        <p:grpSpPr>
          <a:xfrm>
            <a:off x="4063256" y="2319347"/>
            <a:ext cx="2285291" cy="3226519"/>
            <a:chOff x="550863" y="2616256"/>
            <a:chExt cx="2285291" cy="3226519"/>
          </a:xfrm>
        </p:grpSpPr>
        <p:pic>
          <p:nvPicPr>
            <p:cNvPr id="14" name="Grafik 13">
              <a:extLst>
                <a:ext uri="{FF2B5EF4-FFF2-40B4-BE49-F238E27FC236}">
                  <a16:creationId xmlns:a16="http://schemas.microsoft.com/office/drawing/2014/main" id="{2A9EDDF8-E636-47FE-A387-049143FAC9E4}"/>
                </a:ext>
              </a:extLst>
            </p:cNvPr>
            <p:cNvPicPr>
              <a:picLocks noChangeAspect="1"/>
            </p:cNvPicPr>
            <p:nvPr/>
          </p:nvPicPr>
          <p:blipFill rotWithShape="1">
            <a:blip r:embed="rId5">
              <a:extLst>
                <a:ext uri="{28A0092B-C50C-407E-A947-70E740481C1C}">
                  <a14:useLocalDpi xmlns:a14="http://schemas.microsoft.com/office/drawing/2010/main" val="0"/>
                </a:ext>
              </a:extLst>
            </a:blip>
            <a:srcRect r="51933"/>
            <a:stretch/>
          </p:blipFill>
          <p:spPr>
            <a:xfrm>
              <a:off x="550863" y="2949253"/>
              <a:ext cx="2285291" cy="2893522"/>
            </a:xfrm>
            <a:prstGeom prst="rect">
              <a:avLst/>
            </a:prstGeom>
          </p:spPr>
        </p:pic>
        <p:pic>
          <p:nvPicPr>
            <p:cNvPr id="15" name="Grafik 14">
              <a:extLst>
                <a:ext uri="{FF2B5EF4-FFF2-40B4-BE49-F238E27FC236}">
                  <a16:creationId xmlns:a16="http://schemas.microsoft.com/office/drawing/2014/main" id="{3A0B2634-217D-469C-97F9-B28F2015C8CD}"/>
                </a:ext>
              </a:extLst>
            </p:cNvPr>
            <p:cNvPicPr>
              <a:picLocks noChangeAspect="1"/>
            </p:cNvPicPr>
            <p:nvPr/>
          </p:nvPicPr>
          <p:blipFill rotWithShape="1">
            <a:blip r:embed="rId5">
              <a:extLst>
                <a:ext uri="{28A0092B-C50C-407E-A947-70E740481C1C}">
                  <a14:useLocalDpi xmlns:a14="http://schemas.microsoft.com/office/drawing/2010/main" val="0"/>
                </a:ext>
              </a:extLst>
            </a:blip>
            <a:srcRect l="48475" b="87486"/>
            <a:stretch/>
          </p:blipFill>
          <p:spPr>
            <a:xfrm>
              <a:off x="550863" y="2616256"/>
              <a:ext cx="2285291" cy="337782"/>
            </a:xfrm>
            <a:prstGeom prst="rect">
              <a:avLst/>
            </a:prstGeom>
          </p:spPr>
        </p:pic>
      </p:grpSp>
      <p:grpSp>
        <p:nvGrpSpPr>
          <p:cNvPr id="22" name="Gruppieren 21">
            <a:extLst>
              <a:ext uri="{FF2B5EF4-FFF2-40B4-BE49-F238E27FC236}">
                <a16:creationId xmlns:a16="http://schemas.microsoft.com/office/drawing/2014/main" id="{A72D5CAF-2513-480C-A170-7B6D257FD144}"/>
              </a:ext>
            </a:extLst>
          </p:cNvPr>
          <p:cNvGrpSpPr/>
          <p:nvPr/>
        </p:nvGrpSpPr>
        <p:grpSpPr>
          <a:xfrm>
            <a:off x="7248128" y="1668092"/>
            <a:ext cx="2281842" cy="3210825"/>
            <a:chOff x="4740817" y="501432"/>
            <a:chExt cx="2281842" cy="3210825"/>
          </a:xfrm>
        </p:grpSpPr>
        <p:pic>
          <p:nvPicPr>
            <p:cNvPr id="13" name="Grafik 12">
              <a:extLst>
                <a:ext uri="{FF2B5EF4-FFF2-40B4-BE49-F238E27FC236}">
                  <a16:creationId xmlns:a16="http://schemas.microsoft.com/office/drawing/2014/main" id="{C9BC6C7F-31E1-401B-BBC3-190B41B9113D}"/>
                </a:ext>
              </a:extLst>
            </p:cNvPr>
            <p:cNvPicPr>
              <a:picLocks noChangeAspect="1"/>
            </p:cNvPicPr>
            <p:nvPr/>
          </p:nvPicPr>
          <p:blipFill rotWithShape="1">
            <a:blip r:embed="rId6">
              <a:extLst>
                <a:ext uri="{28A0092B-C50C-407E-A947-70E740481C1C}">
                  <a14:useLocalDpi xmlns:a14="http://schemas.microsoft.com/office/drawing/2010/main" val="0"/>
                </a:ext>
              </a:extLst>
            </a:blip>
            <a:srcRect l="50326" b="89917"/>
            <a:stretch/>
          </p:blipFill>
          <p:spPr>
            <a:xfrm>
              <a:off x="4740817" y="501432"/>
              <a:ext cx="2277277" cy="269724"/>
            </a:xfrm>
            <a:prstGeom prst="rect">
              <a:avLst/>
            </a:prstGeom>
          </p:spPr>
        </p:pic>
        <p:pic>
          <p:nvPicPr>
            <p:cNvPr id="21" name="Grafik 20">
              <a:extLst>
                <a:ext uri="{FF2B5EF4-FFF2-40B4-BE49-F238E27FC236}">
                  <a16:creationId xmlns:a16="http://schemas.microsoft.com/office/drawing/2014/main" id="{061CC782-705C-44A3-80F4-5D5FDD84C198}"/>
                </a:ext>
              </a:extLst>
            </p:cNvPr>
            <p:cNvPicPr>
              <a:picLocks noChangeAspect="1"/>
            </p:cNvPicPr>
            <p:nvPr/>
          </p:nvPicPr>
          <p:blipFill rotWithShape="1">
            <a:blip r:embed="rId6">
              <a:extLst>
                <a:ext uri="{28A0092B-C50C-407E-A947-70E740481C1C}">
                  <a14:useLocalDpi xmlns:a14="http://schemas.microsoft.com/office/drawing/2010/main" val="0"/>
                </a:ext>
              </a:extLst>
            </a:blip>
            <a:srcRect l="2895" r="51833"/>
            <a:stretch/>
          </p:blipFill>
          <p:spPr>
            <a:xfrm>
              <a:off x="4740817" y="771156"/>
              <a:ext cx="2281842" cy="2941101"/>
            </a:xfrm>
            <a:prstGeom prst="rect">
              <a:avLst/>
            </a:prstGeom>
          </p:spPr>
        </p:pic>
      </p:grpSp>
      <p:grpSp>
        <p:nvGrpSpPr>
          <p:cNvPr id="24" name="Gruppieren 23">
            <a:extLst>
              <a:ext uri="{FF2B5EF4-FFF2-40B4-BE49-F238E27FC236}">
                <a16:creationId xmlns:a16="http://schemas.microsoft.com/office/drawing/2014/main" id="{C8BF2632-C64E-407A-AE4F-D9A02918ADE5}"/>
              </a:ext>
            </a:extLst>
          </p:cNvPr>
          <p:cNvGrpSpPr/>
          <p:nvPr/>
        </p:nvGrpSpPr>
        <p:grpSpPr>
          <a:xfrm>
            <a:off x="9360239" y="2364023"/>
            <a:ext cx="2281842" cy="3181843"/>
            <a:chOff x="7819038" y="2047357"/>
            <a:chExt cx="2281842" cy="3181843"/>
          </a:xfrm>
        </p:grpSpPr>
        <p:pic>
          <p:nvPicPr>
            <p:cNvPr id="9" name="Grafik 8">
              <a:extLst>
                <a:ext uri="{FF2B5EF4-FFF2-40B4-BE49-F238E27FC236}">
                  <a16:creationId xmlns:a16="http://schemas.microsoft.com/office/drawing/2014/main" id="{EDD8E6CA-AC32-47DF-9CC7-EAC35857DC89}"/>
                </a:ext>
              </a:extLst>
            </p:cNvPr>
            <p:cNvPicPr>
              <a:picLocks noChangeAspect="1"/>
            </p:cNvPicPr>
            <p:nvPr/>
          </p:nvPicPr>
          <p:blipFill rotWithShape="1">
            <a:blip r:embed="rId7">
              <a:extLst>
                <a:ext uri="{28A0092B-C50C-407E-A947-70E740481C1C}">
                  <a14:useLocalDpi xmlns:a14="http://schemas.microsoft.com/office/drawing/2010/main" val="0"/>
                </a:ext>
              </a:extLst>
            </a:blip>
            <a:srcRect l="48982" b="88772"/>
            <a:stretch/>
          </p:blipFill>
          <p:spPr>
            <a:xfrm>
              <a:off x="7819038" y="2047357"/>
              <a:ext cx="2281842" cy="305151"/>
            </a:xfrm>
            <a:prstGeom prst="rect">
              <a:avLst/>
            </a:prstGeom>
          </p:spPr>
        </p:pic>
        <p:pic>
          <p:nvPicPr>
            <p:cNvPr id="23" name="Grafik 22">
              <a:extLst>
                <a:ext uri="{FF2B5EF4-FFF2-40B4-BE49-F238E27FC236}">
                  <a16:creationId xmlns:a16="http://schemas.microsoft.com/office/drawing/2014/main" id="{1AA72529-6AB2-43CE-8D2B-74F1B16A21A1}"/>
                </a:ext>
              </a:extLst>
            </p:cNvPr>
            <p:cNvPicPr>
              <a:picLocks noChangeAspect="1"/>
            </p:cNvPicPr>
            <p:nvPr/>
          </p:nvPicPr>
          <p:blipFill rotWithShape="1">
            <a:blip r:embed="rId7">
              <a:extLst>
                <a:ext uri="{28A0092B-C50C-407E-A947-70E740481C1C}">
                  <a14:useLocalDpi xmlns:a14="http://schemas.microsoft.com/office/drawing/2010/main" val="0"/>
                </a:ext>
              </a:extLst>
            </a:blip>
            <a:srcRect r="52343" b="903"/>
            <a:stretch/>
          </p:blipFill>
          <p:spPr>
            <a:xfrm>
              <a:off x="7824192" y="2352509"/>
              <a:ext cx="2276688" cy="2876691"/>
            </a:xfrm>
            <a:prstGeom prst="rect">
              <a:avLst/>
            </a:prstGeom>
          </p:spPr>
        </p:pic>
      </p:grpSp>
      <p:sp>
        <p:nvSpPr>
          <p:cNvPr id="8" name="Fußzeilenplatzhalter 4">
            <a:extLst>
              <a:ext uri="{FF2B5EF4-FFF2-40B4-BE49-F238E27FC236}">
                <a16:creationId xmlns:a16="http://schemas.microsoft.com/office/drawing/2014/main" id="{E5C47EBD-F528-CA11-2437-FC96AE08264E}"/>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31592835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C9049E-6F5C-0D5F-C6F6-F145DF132D73}"/>
            </a:ext>
          </a:extLst>
        </p:cNvPr>
        <p:cNvGrpSpPr/>
        <p:nvPr/>
      </p:nvGrpSpPr>
      <p:grpSpPr>
        <a:xfrm>
          <a:off x="0" y="0"/>
          <a:ext cx="0" cy="0"/>
          <a:chOff x="0" y="0"/>
          <a:chExt cx="0" cy="0"/>
        </a:xfrm>
      </p:grpSpPr>
      <p:sp>
        <p:nvSpPr>
          <p:cNvPr id="2" name="Rechteck: abgerundete Ecken 20">
            <a:extLst>
              <a:ext uri="{FF2B5EF4-FFF2-40B4-BE49-F238E27FC236}">
                <a16:creationId xmlns:a16="http://schemas.microsoft.com/office/drawing/2014/main" id="{FA60108D-2A41-CE54-399A-42EFA603F978}"/>
              </a:ext>
            </a:extLst>
          </p:cNvPr>
          <p:cNvSpPr/>
          <p:nvPr/>
        </p:nvSpPr>
        <p:spPr>
          <a:xfrm>
            <a:off x="1631232" y="2948335"/>
            <a:ext cx="8929536" cy="961329"/>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820155FA-CC70-7058-6E15-AB071068E9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03512" y="3027325"/>
            <a:ext cx="803345" cy="803345"/>
          </a:xfrm>
          <a:prstGeom prst="rect">
            <a:avLst/>
          </a:prstGeom>
        </p:spPr>
      </p:pic>
      <p:sp>
        <p:nvSpPr>
          <p:cNvPr id="4" name="Textfeld 3">
            <a:extLst>
              <a:ext uri="{FF2B5EF4-FFF2-40B4-BE49-F238E27FC236}">
                <a16:creationId xmlns:a16="http://schemas.microsoft.com/office/drawing/2014/main" id="{CF4ECED1-6091-95AB-889D-08940D66E812}"/>
              </a:ext>
            </a:extLst>
          </p:cNvPr>
          <p:cNvSpPr txBox="1"/>
          <p:nvPr/>
        </p:nvSpPr>
        <p:spPr>
          <a:xfrm>
            <a:off x="2821628" y="3027325"/>
            <a:ext cx="7393483" cy="811632"/>
          </a:xfrm>
          <a:prstGeom prst="rect">
            <a:avLst/>
          </a:prstGeom>
          <a:noFill/>
        </p:spPr>
        <p:txBody>
          <a:bodyPr wrap="square" lIns="0" tIns="0" rIns="0" bIns="0" rtlCol="0">
            <a:spAutoFit/>
          </a:bodyPr>
          <a:lstStyle/>
          <a:p>
            <a:pPr>
              <a:lnSpc>
                <a:spcPct val="113000"/>
              </a:lnSpc>
            </a:pPr>
            <a:r>
              <a:rPr lang="de-DE" sz="2400" b="1" dirty="0">
                <a:solidFill>
                  <a:schemeClr val="dk1"/>
                </a:solidFill>
              </a:rPr>
              <a:t>Praktische Anwendung </a:t>
            </a:r>
            <a:r>
              <a:rPr lang="de-DE" sz="2400" dirty="0">
                <a:solidFill>
                  <a:schemeClr val="dk1"/>
                </a:solidFill>
              </a:rPr>
              <a:t>– YouTube für den Sportunterricht? Das will ich erstmal selbst ausprobieren! </a:t>
            </a:r>
          </a:p>
        </p:txBody>
      </p:sp>
      <p:sp>
        <p:nvSpPr>
          <p:cNvPr id="5" name="Datumsplatzhalter 3">
            <a:extLst>
              <a:ext uri="{FF2B5EF4-FFF2-40B4-BE49-F238E27FC236}">
                <a16:creationId xmlns:a16="http://schemas.microsoft.com/office/drawing/2014/main" id="{8FE2AFD6-3C8F-83E8-5BA7-E447143EEA17}"/>
              </a:ext>
            </a:extLst>
          </p:cNvPr>
          <p:cNvSpPr>
            <a:spLocks noGrp="1"/>
          </p:cNvSpPr>
          <p:nvPr>
            <p:ph type="dt" sz="half" idx="14"/>
          </p:nvPr>
        </p:nvSpPr>
        <p:spPr>
          <a:xfrm>
            <a:off x="493230" y="6497767"/>
            <a:ext cx="1267914" cy="153888"/>
          </a:xfrm>
        </p:spPr>
        <p:txBody>
          <a:bodyPr/>
          <a:lstStyle/>
          <a:p>
            <a:fld id="{BE64F6F3-3477-4C89-9056-C92CFB29775B}" type="datetime1">
              <a:rPr lang="de-DE" smtClean="0"/>
              <a:t>23.12.25</a:t>
            </a:fld>
            <a:endParaRPr lang="de-DE" dirty="0"/>
          </a:p>
        </p:txBody>
      </p:sp>
      <p:sp>
        <p:nvSpPr>
          <p:cNvPr id="7" name="Fußzeilenplatzhalter 4">
            <a:extLst>
              <a:ext uri="{FF2B5EF4-FFF2-40B4-BE49-F238E27FC236}">
                <a16:creationId xmlns:a16="http://schemas.microsoft.com/office/drawing/2014/main" id="{7DF24CAC-0DC6-2D34-597C-5FDCF527E620}"/>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28403610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9BE98-841E-182D-07AC-00E8F1CC506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FB694F7-5D5F-3A06-DEFD-BC9EACE29DDF}"/>
              </a:ext>
            </a:extLst>
          </p:cNvPr>
          <p:cNvSpPr>
            <a:spLocks noGrp="1"/>
          </p:cNvSpPr>
          <p:nvPr>
            <p:ph type="title"/>
          </p:nvPr>
        </p:nvSpPr>
        <p:spPr>
          <a:xfrm>
            <a:off x="569342" y="561976"/>
            <a:ext cx="10063733" cy="586924"/>
          </a:xfrm>
        </p:spPr>
        <p:txBody>
          <a:bodyPr/>
          <a:lstStyle/>
          <a:p>
            <a:r>
              <a:rPr lang="de-DE" dirty="0"/>
              <a:t>Digitale Textsouveränität &amp; die jugendliche Lebenswelt</a:t>
            </a:r>
            <a:endParaRPr lang="de-DE" sz="1800" dirty="0"/>
          </a:p>
        </p:txBody>
      </p:sp>
      <p:sp>
        <p:nvSpPr>
          <p:cNvPr id="4" name="Datumsplatzhalter 3">
            <a:extLst>
              <a:ext uri="{FF2B5EF4-FFF2-40B4-BE49-F238E27FC236}">
                <a16:creationId xmlns:a16="http://schemas.microsoft.com/office/drawing/2014/main" id="{A8170F95-BC0B-F1F6-8B60-5E8C39503564}"/>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6" name="Foliennummernplatzhalter 5">
            <a:extLst>
              <a:ext uri="{FF2B5EF4-FFF2-40B4-BE49-F238E27FC236}">
                <a16:creationId xmlns:a16="http://schemas.microsoft.com/office/drawing/2014/main" id="{8A31783D-EB12-99CA-5ADE-360FF9CEBFD4}"/>
              </a:ext>
            </a:extLst>
          </p:cNvPr>
          <p:cNvSpPr>
            <a:spLocks noGrp="1"/>
          </p:cNvSpPr>
          <p:nvPr>
            <p:ph type="sldNum" sz="quarter" idx="16"/>
          </p:nvPr>
        </p:nvSpPr>
        <p:spPr/>
        <p:txBody>
          <a:bodyPr/>
          <a:lstStyle/>
          <a:p>
            <a:r>
              <a:rPr lang="de-DE"/>
              <a:t>Seite </a:t>
            </a:r>
            <a:fld id="{CE6CAF4D-DD0D-4F34-9F3A-F974D54A280A}" type="slidenum">
              <a:rPr lang="de-DE" smtClean="0"/>
              <a:pPr/>
              <a:t>16</a:t>
            </a:fld>
            <a:endParaRPr lang="de-DE" dirty="0"/>
          </a:p>
        </p:txBody>
      </p:sp>
      <p:pic>
        <p:nvPicPr>
          <p:cNvPr id="8" name="Grafik 7">
            <a:extLst>
              <a:ext uri="{FF2B5EF4-FFF2-40B4-BE49-F238E27FC236}">
                <a16:creationId xmlns:a16="http://schemas.microsoft.com/office/drawing/2014/main" id="{23B69CF8-113E-5817-16E4-F83A41FCD97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303" y="2975558"/>
            <a:ext cx="906884" cy="906884"/>
          </a:xfrm>
          <a:prstGeom prst="rect">
            <a:avLst/>
          </a:prstGeom>
        </p:spPr>
      </p:pic>
      <p:pic>
        <p:nvPicPr>
          <p:cNvPr id="3" name="Grafik 2">
            <a:extLst>
              <a:ext uri="{FF2B5EF4-FFF2-40B4-BE49-F238E27FC236}">
                <a16:creationId xmlns:a16="http://schemas.microsoft.com/office/drawing/2014/main" id="{11EF226F-6371-5B6D-6D06-5055C9722D50}"/>
              </a:ext>
            </a:extLst>
          </p:cNvPr>
          <p:cNvPicPr>
            <a:picLocks noChangeAspect="1"/>
          </p:cNvPicPr>
          <p:nvPr/>
        </p:nvPicPr>
        <p:blipFill>
          <a:blip r:embed="rId5">
            <a:extLst>
              <a:ext uri="{28A0092B-C50C-407E-A947-70E740481C1C}">
                <a14:useLocalDpi xmlns:a14="http://schemas.microsoft.com/office/drawing/2010/main" val="0"/>
              </a:ext>
            </a:extLst>
          </a:blip>
          <a:srcRect l="11603" t="15350" r="11603" b="5252"/>
          <a:stretch/>
        </p:blipFill>
        <p:spPr>
          <a:xfrm>
            <a:off x="1844973" y="1350641"/>
            <a:ext cx="8502053" cy="4945384"/>
          </a:xfrm>
          <a:prstGeom prst="rect">
            <a:avLst/>
          </a:prstGeom>
        </p:spPr>
      </p:pic>
      <p:sp>
        <p:nvSpPr>
          <p:cNvPr id="7" name="Rechteck 6">
            <a:extLst>
              <a:ext uri="{FF2B5EF4-FFF2-40B4-BE49-F238E27FC236}">
                <a16:creationId xmlns:a16="http://schemas.microsoft.com/office/drawing/2014/main" id="{51EFB7CB-52EF-14F6-13AA-77A311B102DB}"/>
              </a:ext>
            </a:extLst>
          </p:cNvPr>
          <p:cNvSpPr/>
          <p:nvPr/>
        </p:nvSpPr>
        <p:spPr>
          <a:xfrm>
            <a:off x="3143672" y="1916832"/>
            <a:ext cx="5976664" cy="576064"/>
          </a:xfrm>
          <a:prstGeom prst="rect">
            <a:avLst/>
          </a:pr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5" name="Fußzeilenplatzhalter 4">
            <a:extLst>
              <a:ext uri="{FF2B5EF4-FFF2-40B4-BE49-F238E27FC236}">
                <a16:creationId xmlns:a16="http://schemas.microsoft.com/office/drawing/2014/main" id="{5222CCDA-93B8-71A4-27B1-94F2D2FA484D}"/>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37326604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A10381-3395-405A-8BB7-C50678E3997E}"/>
              </a:ext>
            </a:extLst>
          </p:cNvPr>
          <p:cNvSpPr>
            <a:spLocks noGrp="1"/>
          </p:cNvSpPr>
          <p:nvPr>
            <p:ph type="title"/>
          </p:nvPr>
        </p:nvSpPr>
        <p:spPr>
          <a:xfrm>
            <a:off x="550862" y="464075"/>
            <a:ext cx="10063733" cy="671338"/>
          </a:xfrm>
        </p:spPr>
        <p:txBody>
          <a:bodyPr/>
          <a:lstStyle/>
          <a:p>
            <a:r>
              <a:rPr lang="de-DE" dirty="0"/>
              <a:t>Kritische Analyse von </a:t>
            </a:r>
            <a:r>
              <a:rPr lang="de-DE" dirty="0" err="1"/>
              <a:t>Social</a:t>
            </a:r>
            <a:r>
              <a:rPr lang="de-DE" dirty="0"/>
              <a:t>-Media-Beiträgen</a:t>
            </a:r>
            <a:br>
              <a:rPr lang="de-DE" dirty="0"/>
            </a:br>
            <a:r>
              <a:rPr lang="de-DE" sz="1800" dirty="0"/>
              <a:t>KRITIK- &amp; REFLEXIONSFÄHIGKEITEN FÖRDERN</a:t>
            </a:r>
            <a:endParaRPr lang="de-DE" dirty="0"/>
          </a:p>
        </p:txBody>
      </p:sp>
      <p:sp>
        <p:nvSpPr>
          <p:cNvPr id="6" name="Foliennummernplatzhalter 5">
            <a:extLst>
              <a:ext uri="{FF2B5EF4-FFF2-40B4-BE49-F238E27FC236}">
                <a16:creationId xmlns:a16="http://schemas.microsoft.com/office/drawing/2014/main" id="{C1973B31-74C5-443F-969B-43ADC688A319}"/>
              </a:ext>
            </a:extLst>
          </p:cNvPr>
          <p:cNvSpPr>
            <a:spLocks noGrp="1"/>
          </p:cNvSpPr>
          <p:nvPr>
            <p:ph type="sldNum" sz="quarter" idx="16"/>
          </p:nvPr>
        </p:nvSpPr>
        <p:spPr/>
        <p:txBody>
          <a:bodyPr/>
          <a:lstStyle/>
          <a:p>
            <a:r>
              <a:rPr lang="de-DE"/>
              <a:t>Seite </a:t>
            </a:r>
            <a:fld id="{CE6CAF4D-DD0D-4F34-9F3A-F974D54A280A}" type="slidenum">
              <a:rPr lang="de-DE" smtClean="0"/>
              <a:pPr/>
              <a:t>17</a:t>
            </a:fld>
            <a:endParaRPr lang="de-DE" dirty="0"/>
          </a:p>
        </p:txBody>
      </p:sp>
      <p:pic>
        <p:nvPicPr>
          <p:cNvPr id="11" name="Grafik 10">
            <a:extLst>
              <a:ext uri="{FF2B5EF4-FFF2-40B4-BE49-F238E27FC236}">
                <a16:creationId xmlns:a16="http://schemas.microsoft.com/office/drawing/2014/main" id="{0F090194-E0D6-41AC-BFA4-592445050F3A}"/>
              </a:ext>
            </a:extLst>
          </p:cNvPr>
          <p:cNvPicPr>
            <a:picLocks noChangeAspect="1"/>
          </p:cNvPicPr>
          <p:nvPr/>
        </p:nvPicPr>
        <p:blipFill>
          <a:blip r:embed="rId3"/>
          <a:stretch>
            <a:fillRect/>
          </a:stretch>
        </p:blipFill>
        <p:spPr>
          <a:xfrm rot="5400000">
            <a:off x="4003146" y="2771148"/>
            <a:ext cx="4454614" cy="2141114"/>
          </a:xfrm>
          <a:prstGeom prst="snip1Rect">
            <a:avLst>
              <a:gd name="adj" fmla="val 43463"/>
            </a:avLst>
          </a:prstGeom>
          <a:ln w="3175">
            <a:solidFill>
              <a:schemeClr val="tx1"/>
            </a:solidFill>
          </a:ln>
          <a:effectLst>
            <a:outerShdw blurRad="50800" dist="38100" dir="2700000" algn="tl" rotWithShape="0">
              <a:prstClr val="black">
                <a:alpha val="40000"/>
              </a:prstClr>
            </a:outerShdw>
          </a:effectLst>
        </p:spPr>
      </p:pic>
      <p:pic>
        <p:nvPicPr>
          <p:cNvPr id="12" name="Grafik 11">
            <a:extLst>
              <a:ext uri="{FF2B5EF4-FFF2-40B4-BE49-F238E27FC236}">
                <a16:creationId xmlns:a16="http://schemas.microsoft.com/office/drawing/2014/main" id="{C6A0C070-5CF4-4728-86A0-036A873D7D31}"/>
              </a:ext>
            </a:extLst>
          </p:cNvPr>
          <p:cNvPicPr>
            <a:picLocks noChangeAspect="1"/>
          </p:cNvPicPr>
          <p:nvPr/>
        </p:nvPicPr>
        <p:blipFill rotWithShape="1">
          <a:blip r:embed="rId4"/>
          <a:srcRect l="542" t="-1074" r="42500" b="1074"/>
          <a:stretch/>
        </p:blipFill>
        <p:spPr>
          <a:xfrm rot="5400000">
            <a:off x="6370688" y="5146203"/>
            <a:ext cx="922809" cy="922809"/>
          </a:xfrm>
          <a:prstGeom prst="rtTriangle">
            <a:avLst/>
          </a:prstGeom>
          <a:ln w="3175">
            <a:solidFill>
              <a:schemeClr val="tx1"/>
            </a:solidFill>
          </a:ln>
          <a:effectLst>
            <a:outerShdw blurRad="63500" sx="102000" sy="102000" algn="ctr" rotWithShape="0">
              <a:prstClr val="black">
                <a:alpha val="40000"/>
              </a:prstClr>
            </a:outerShdw>
          </a:effectLst>
        </p:spPr>
      </p:pic>
      <p:sp>
        <p:nvSpPr>
          <p:cNvPr id="14" name="Textfeld 15">
            <a:extLst>
              <a:ext uri="{FF2B5EF4-FFF2-40B4-BE49-F238E27FC236}">
                <a16:creationId xmlns:a16="http://schemas.microsoft.com/office/drawing/2014/main" id="{9E9382C9-B4F9-49A2-B44B-64DA1CE5DD59}"/>
              </a:ext>
            </a:extLst>
          </p:cNvPr>
          <p:cNvSpPr txBox="1"/>
          <p:nvPr/>
        </p:nvSpPr>
        <p:spPr>
          <a:xfrm>
            <a:off x="479375" y="1351796"/>
            <a:ext cx="4824537" cy="4849789"/>
          </a:xfrm>
          <a:prstGeom prst="rect">
            <a:avLst/>
          </a:prstGeom>
          <a:noFill/>
        </p:spPr>
        <p:txBody>
          <a:bodyPr wrap="square">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50000"/>
              </a:lnSpc>
              <a:spcBef>
                <a:spcPts val="600"/>
              </a:spcBef>
              <a:spcAft>
                <a:spcPts val="600"/>
              </a:spcAft>
              <a:buNone/>
            </a:pPr>
            <a:r>
              <a:rPr lang="de-DE" sz="2800" dirty="0">
                <a:highlight>
                  <a:srgbClr val="CCF0FF"/>
                </a:highlight>
                <a:latin typeface="+mj-lt"/>
              </a:rPr>
              <a:t>Theorie</a:t>
            </a:r>
          </a:p>
          <a:p>
            <a:pPr marL="285750" indent="-285750">
              <a:lnSpc>
                <a:spcPct val="113000"/>
              </a:lnSpc>
              <a:spcBef>
                <a:spcPts val="1800"/>
              </a:spcBef>
              <a:buFont typeface="Wingdings" panose="05000000000000000000" pitchFamily="2" charset="2"/>
              <a:buChar char="ü"/>
            </a:pPr>
            <a:r>
              <a:rPr lang="de-DE" sz="2000" b="1" dirty="0"/>
              <a:t>Ziel</a:t>
            </a:r>
            <a:r>
              <a:rPr lang="de-DE" sz="2000" dirty="0"/>
              <a:t> ist die Förderung von Kompetenzen zum selbstbestimmten und kontrollierten Umgang mit digitalen Medien</a:t>
            </a:r>
          </a:p>
          <a:p>
            <a:pPr marL="285750" indent="-285750">
              <a:lnSpc>
                <a:spcPct val="113000"/>
              </a:lnSpc>
              <a:spcBef>
                <a:spcPts val="1800"/>
              </a:spcBef>
              <a:buFont typeface="Wingdings" panose="05000000000000000000" pitchFamily="2" charset="2"/>
              <a:buChar char="ü"/>
            </a:pPr>
            <a:r>
              <a:rPr lang="de-DE" sz="2000" dirty="0"/>
              <a:t>enthält </a:t>
            </a:r>
            <a:r>
              <a:rPr lang="de-DE" sz="2000" b="1" dirty="0"/>
              <a:t>vier Ebenen </a:t>
            </a:r>
            <a:r>
              <a:rPr lang="de-DE" sz="2000" dirty="0"/>
              <a:t>zur Analyse von </a:t>
            </a:r>
            <a:r>
              <a:rPr lang="de-DE" sz="2000" dirty="0" err="1"/>
              <a:t>Social</a:t>
            </a:r>
            <a:r>
              <a:rPr lang="de-DE" sz="2000" dirty="0"/>
              <a:t>-Media-Inhalten</a:t>
            </a:r>
          </a:p>
          <a:p>
            <a:pPr marL="285750" indent="-285750">
              <a:lnSpc>
                <a:spcPct val="113000"/>
              </a:lnSpc>
              <a:spcBef>
                <a:spcPts val="1800"/>
              </a:spcBef>
              <a:buFont typeface="Wingdings" panose="05000000000000000000" pitchFamily="2" charset="2"/>
              <a:buChar char="ü"/>
            </a:pPr>
            <a:r>
              <a:rPr lang="de-DE" sz="2000" dirty="0"/>
              <a:t>Basiert auf der Theorie der </a:t>
            </a:r>
            <a:r>
              <a:rPr lang="de-DE" sz="2000" b="1" dirty="0"/>
              <a:t>digitalen</a:t>
            </a:r>
            <a:r>
              <a:rPr lang="de-DE" sz="2000" dirty="0"/>
              <a:t> </a:t>
            </a:r>
            <a:r>
              <a:rPr lang="de-DE" sz="2000" b="1" dirty="0"/>
              <a:t>Textsouveränität</a:t>
            </a:r>
            <a:r>
              <a:rPr lang="de-DE" sz="2000" dirty="0"/>
              <a:t> (Frederking, 2023) </a:t>
            </a:r>
          </a:p>
          <a:p>
            <a:pPr marL="285750" indent="-285750">
              <a:lnSpc>
                <a:spcPct val="113000"/>
              </a:lnSpc>
              <a:spcBef>
                <a:spcPts val="1800"/>
              </a:spcBef>
              <a:buFont typeface="Wingdings" panose="05000000000000000000" pitchFamily="2" charset="2"/>
              <a:buChar char="ü"/>
            </a:pPr>
            <a:r>
              <a:rPr lang="de-DE" sz="2000" dirty="0"/>
              <a:t>funktional-technische &amp; personal-reflexive </a:t>
            </a:r>
            <a:r>
              <a:rPr lang="de-DE" sz="2000" b="1" dirty="0"/>
              <a:t>Perspektiven</a:t>
            </a:r>
          </a:p>
        </p:txBody>
      </p:sp>
      <p:sp>
        <p:nvSpPr>
          <p:cNvPr id="17" name="Sprechblase: rechteckig mit abgerundeten Ecken 16">
            <a:extLst>
              <a:ext uri="{FF2B5EF4-FFF2-40B4-BE49-F238E27FC236}">
                <a16:creationId xmlns:a16="http://schemas.microsoft.com/office/drawing/2014/main" id="{E965C7EC-D2D2-48C0-949D-A4A6114D30FF}"/>
              </a:ext>
            </a:extLst>
          </p:cNvPr>
          <p:cNvSpPr/>
          <p:nvPr/>
        </p:nvSpPr>
        <p:spPr bwMode="auto">
          <a:xfrm>
            <a:off x="7613360" y="1557327"/>
            <a:ext cx="3955247" cy="1012405"/>
          </a:xfrm>
          <a:prstGeom prst="wedgeRoundRectCallout">
            <a:avLst>
              <a:gd name="adj1" fmla="val -59499"/>
              <a:gd name="adj2" fmla="val -6890"/>
              <a:gd name="adj3" fmla="val 16667"/>
            </a:avLst>
          </a:prstGeom>
          <a:solidFill>
            <a:srgbClr val="CCF0FF"/>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Aft>
                <a:spcPts val="600"/>
              </a:spcAft>
            </a:pPr>
            <a:r>
              <a:rPr lang="de-DE" sz="2400" b="1" dirty="0">
                <a:solidFill>
                  <a:schemeClr val="tx1"/>
                </a:solidFill>
                <a:latin typeface="+mj-lt"/>
              </a:rPr>
              <a:t>MEDIALITÄT</a:t>
            </a:r>
          </a:p>
          <a:p>
            <a:pPr algn="ctr"/>
            <a:r>
              <a:rPr lang="de-DE" sz="1400" i="1" dirty="0">
                <a:solidFill>
                  <a:schemeClr val="tx1"/>
                </a:solidFill>
              </a:rPr>
              <a:t>(z.B. Bild, Text, Ton, Video…)</a:t>
            </a:r>
            <a:endParaRPr lang="de-DE" sz="1200" i="1" dirty="0">
              <a:solidFill>
                <a:schemeClr val="tx1"/>
              </a:solidFill>
            </a:endParaRPr>
          </a:p>
        </p:txBody>
      </p:sp>
      <p:sp>
        <p:nvSpPr>
          <p:cNvPr id="18" name="Sprechblase: rechteckig mit abgerundeten Ecken 17">
            <a:extLst>
              <a:ext uri="{FF2B5EF4-FFF2-40B4-BE49-F238E27FC236}">
                <a16:creationId xmlns:a16="http://schemas.microsoft.com/office/drawing/2014/main" id="{C29DEA48-D403-4013-9B38-8051DD738235}"/>
              </a:ext>
            </a:extLst>
          </p:cNvPr>
          <p:cNvSpPr/>
          <p:nvPr/>
        </p:nvSpPr>
        <p:spPr bwMode="auto">
          <a:xfrm>
            <a:off x="7613360" y="2726890"/>
            <a:ext cx="3955247" cy="1043363"/>
          </a:xfrm>
          <a:prstGeom prst="wedgeRoundRectCallout">
            <a:avLst>
              <a:gd name="adj1" fmla="val -59753"/>
              <a:gd name="adj2" fmla="val -13200"/>
              <a:gd name="adj3" fmla="val 16667"/>
            </a:avLst>
          </a:prstGeom>
          <a:solidFill>
            <a:schemeClr val="accent4"/>
          </a:solidFill>
          <a:ln>
            <a:solidFill>
              <a:schemeClr val="accent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Aft>
                <a:spcPts val="600"/>
              </a:spcAft>
            </a:pPr>
            <a:r>
              <a:rPr lang="de-DE" sz="2400" b="1" dirty="0">
                <a:solidFill>
                  <a:schemeClr val="tx1"/>
                </a:solidFill>
                <a:latin typeface="+mj-lt"/>
              </a:rPr>
              <a:t>INTENTIONALITÄT</a:t>
            </a:r>
            <a:endParaRPr lang="de-DE" sz="1600" b="1" dirty="0">
              <a:solidFill>
                <a:schemeClr val="tx1"/>
              </a:solidFill>
              <a:latin typeface="+mj-lt"/>
            </a:endParaRPr>
          </a:p>
          <a:p>
            <a:pPr algn="ctr"/>
            <a:r>
              <a:rPr lang="de-DE" sz="1400" i="1" dirty="0">
                <a:solidFill>
                  <a:schemeClr val="tx1"/>
                </a:solidFill>
              </a:rPr>
              <a:t>(z.B. Werbung, Mitteilung…)</a:t>
            </a:r>
            <a:endParaRPr lang="de-DE" sz="1200" i="1" dirty="0">
              <a:solidFill>
                <a:schemeClr val="tx1"/>
              </a:solidFill>
            </a:endParaRPr>
          </a:p>
        </p:txBody>
      </p:sp>
      <p:sp>
        <p:nvSpPr>
          <p:cNvPr id="19" name="Sprechblase: rechteckig mit abgerundeten Ecken 18">
            <a:extLst>
              <a:ext uri="{FF2B5EF4-FFF2-40B4-BE49-F238E27FC236}">
                <a16:creationId xmlns:a16="http://schemas.microsoft.com/office/drawing/2014/main" id="{3C65E632-BC91-4975-986F-77A4229E2841}"/>
              </a:ext>
            </a:extLst>
          </p:cNvPr>
          <p:cNvSpPr/>
          <p:nvPr/>
        </p:nvSpPr>
        <p:spPr bwMode="auto">
          <a:xfrm>
            <a:off x="7613362" y="3911315"/>
            <a:ext cx="3955246" cy="1030006"/>
          </a:xfrm>
          <a:prstGeom prst="wedgeRoundRectCallout">
            <a:avLst>
              <a:gd name="adj1" fmla="val -58978"/>
              <a:gd name="adj2" fmla="val -33838"/>
              <a:gd name="adj3" fmla="val 16667"/>
            </a:avLst>
          </a:prstGeom>
          <a:solidFill>
            <a:srgbClr val="FFD579"/>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Aft>
                <a:spcPts val="600"/>
              </a:spcAft>
            </a:pPr>
            <a:r>
              <a:rPr lang="de-DE" sz="2400" b="1" dirty="0">
                <a:solidFill>
                  <a:schemeClr val="tx1"/>
                </a:solidFill>
                <a:latin typeface="+mj-lt"/>
              </a:rPr>
              <a:t>WAHRHEITSGEHALT</a:t>
            </a:r>
            <a:endParaRPr lang="de-DE" sz="1600" b="1" dirty="0">
              <a:solidFill>
                <a:schemeClr val="tx1"/>
              </a:solidFill>
              <a:latin typeface="+mj-lt"/>
            </a:endParaRPr>
          </a:p>
          <a:p>
            <a:pPr algn="ctr"/>
            <a:r>
              <a:rPr lang="de-DE" sz="1400" i="1" dirty="0">
                <a:solidFill>
                  <a:schemeClr val="tx1"/>
                </a:solidFill>
              </a:rPr>
              <a:t>(z.B. Fakten, digitale Manipulationen…)</a:t>
            </a:r>
            <a:endParaRPr lang="de-DE" sz="1200" i="1" dirty="0">
              <a:solidFill>
                <a:schemeClr val="tx1"/>
              </a:solidFill>
            </a:endParaRPr>
          </a:p>
        </p:txBody>
      </p:sp>
      <p:sp>
        <p:nvSpPr>
          <p:cNvPr id="20" name="Sprechblase: rechteckig mit abgerundeten Ecken 19">
            <a:extLst>
              <a:ext uri="{FF2B5EF4-FFF2-40B4-BE49-F238E27FC236}">
                <a16:creationId xmlns:a16="http://schemas.microsoft.com/office/drawing/2014/main" id="{CA263DA6-54EF-4823-94A3-2CFB0313620B}"/>
              </a:ext>
            </a:extLst>
          </p:cNvPr>
          <p:cNvSpPr/>
          <p:nvPr/>
        </p:nvSpPr>
        <p:spPr bwMode="auto">
          <a:xfrm>
            <a:off x="7613360" y="5098479"/>
            <a:ext cx="3955247" cy="922809"/>
          </a:xfrm>
          <a:prstGeom prst="wedgeRoundRectCallout">
            <a:avLst>
              <a:gd name="adj1" fmla="val -61398"/>
              <a:gd name="adj2" fmla="val 3708"/>
              <a:gd name="adj3" fmla="val 16667"/>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Aft>
                <a:spcPts val="600"/>
              </a:spcAft>
            </a:pPr>
            <a:r>
              <a:rPr lang="de-DE" sz="2400" b="1" dirty="0">
                <a:solidFill>
                  <a:schemeClr val="tx1"/>
                </a:solidFill>
                <a:latin typeface="+mj-lt"/>
              </a:rPr>
              <a:t>QUELLTEXT</a:t>
            </a:r>
            <a:endParaRPr lang="de-DE" sz="1600" b="1" dirty="0">
              <a:solidFill>
                <a:schemeClr val="tx1"/>
              </a:solidFill>
              <a:latin typeface="+mj-lt"/>
            </a:endParaRPr>
          </a:p>
          <a:p>
            <a:pPr algn="ctr"/>
            <a:r>
              <a:rPr lang="de-DE" sz="1400" i="1" dirty="0">
                <a:solidFill>
                  <a:schemeClr val="tx1"/>
                </a:solidFill>
              </a:rPr>
              <a:t>(z.B. Ursprung, </a:t>
            </a:r>
            <a:r>
              <a:rPr lang="de-DE" sz="1400" i="1" dirty="0" err="1">
                <a:solidFill>
                  <a:schemeClr val="tx1"/>
                </a:solidFill>
              </a:rPr>
              <a:t>Autor:in</a:t>
            </a:r>
            <a:r>
              <a:rPr lang="de-DE" sz="1400" i="1" dirty="0">
                <a:solidFill>
                  <a:schemeClr val="tx1"/>
                </a:solidFill>
              </a:rPr>
              <a:t>…)</a:t>
            </a:r>
            <a:endParaRPr lang="de-DE" sz="1200" i="1" dirty="0">
              <a:solidFill>
                <a:schemeClr val="tx1"/>
              </a:solidFill>
            </a:endParaRPr>
          </a:p>
        </p:txBody>
      </p:sp>
      <p:sp>
        <p:nvSpPr>
          <p:cNvPr id="5" name="Datumsplatzhalter 3">
            <a:extLst>
              <a:ext uri="{FF2B5EF4-FFF2-40B4-BE49-F238E27FC236}">
                <a16:creationId xmlns:a16="http://schemas.microsoft.com/office/drawing/2014/main" id="{A3310DA0-70A0-54A7-9798-C98DF7B4085B}"/>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3" name="Fußzeilenplatzhalter 4">
            <a:extLst>
              <a:ext uri="{FF2B5EF4-FFF2-40B4-BE49-F238E27FC236}">
                <a16:creationId xmlns:a16="http://schemas.microsoft.com/office/drawing/2014/main" id="{9E95C9A1-1499-3DBA-274A-8D2F1717F87D}"/>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24058640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C14A32-4375-0D45-DC85-59F7376EC544}"/>
            </a:ext>
          </a:extLst>
        </p:cNvPr>
        <p:cNvGrpSpPr/>
        <p:nvPr/>
      </p:nvGrpSpPr>
      <p:grpSpPr>
        <a:xfrm>
          <a:off x="0" y="0"/>
          <a:ext cx="0" cy="0"/>
          <a:chOff x="0" y="0"/>
          <a:chExt cx="0" cy="0"/>
        </a:xfrm>
      </p:grpSpPr>
      <p:sp>
        <p:nvSpPr>
          <p:cNvPr id="5" name="Rechteck 4">
            <a:extLst>
              <a:ext uri="{FF2B5EF4-FFF2-40B4-BE49-F238E27FC236}">
                <a16:creationId xmlns:a16="http://schemas.microsoft.com/office/drawing/2014/main" id="{EDDF129D-2C64-E541-6A89-07DDA5C9188E}"/>
              </a:ext>
            </a:extLst>
          </p:cNvPr>
          <p:cNvSpPr/>
          <p:nvPr/>
        </p:nvSpPr>
        <p:spPr>
          <a:xfrm>
            <a:off x="487421" y="833268"/>
            <a:ext cx="3736371" cy="291476"/>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9F7AEA8A-F6D4-AB60-118F-C41AF05F0D59}"/>
              </a:ext>
            </a:extLst>
          </p:cNvPr>
          <p:cNvSpPr>
            <a:spLocks noGrp="1"/>
          </p:cNvSpPr>
          <p:nvPr>
            <p:ph type="title"/>
          </p:nvPr>
        </p:nvSpPr>
        <p:spPr/>
        <p:txBody>
          <a:bodyPr/>
          <a:lstStyle/>
          <a:p>
            <a:r>
              <a:rPr lang="de-DE" dirty="0"/>
              <a:t>Digitale Textsouveränität</a:t>
            </a:r>
          </a:p>
        </p:txBody>
      </p:sp>
      <p:sp>
        <p:nvSpPr>
          <p:cNvPr id="6" name="Foliennummernplatzhalter 5">
            <a:extLst>
              <a:ext uri="{FF2B5EF4-FFF2-40B4-BE49-F238E27FC236}">
                <a16:creationId xmlns:a16="http://schemas.microsoft.com/office/drawing/2014/main" id="{9BCAD96E-F5F7-77D1-8DC0-E47828DA9BF7}"/>
              </a:ext>
            </a:extLst>
          </p:cNvPr>
          <p:cNvSpPr>
            <a:spLocks noGrp="1"/>
          </p:cNvSpPr>
          <p:nvPr>
            <p:ph type="sldNum" sz="quarter" idx="16"/>
          </p:nvPr>
        </p:nvSpPr>
        <p:spPr/>
        <p:txBody>
          <a:bodyPr/>
          <a:lstStyle/>
          <a:p>
            <a:r>
              <a:rPr lang="de-DE"/>
              <a:t>Seite </a:t>
            </a:r>
            <a:fld id="{CE6CAF4D-DD0D-4F34-9F3A-F974D54A280A}" type="slidenum">
              <a:rPr lang="de-DE" smtClean="0"/>
              <a:pPr/>
              <a:t>18</a:t>
            </a:fld>
            <a:endParaRPr lang="de-DE" dirty="0"/>
          </a:p>
        </p:txBody>
      </p:sp>
      <p:graphicFrame>
        <p:nvGraphicFramePr>
          <p:cNvPr id="7" name="Tabelle 6">
            <a:extLst>
              <a:ext uri="{FF2B5EF4-FFF2-40B4-BE49-F238E27FC236}">
                <a16:creationId xmlns:a16="http://schemas.microsoft.com/office/drawing/2014/main" id="{C6DE5247-021E-A1A9-4F16-0EC257641FE9}"/>
              </a:ext>
            </a:extLst>
          </p:cNvPr>
          <p:cNvGraphicFramePr>
            <a:graphicFrameLocks noGrp="1"/>
          </p:cNvGraphicFramePr>
          <p:nvPr>
            <p:extLst>
              <p:ext uri="{D42A27DB-BD31-4B8C-83A1-F6EECF244321}">
                <p14:modId xmlns:p14="http://schemas.microsoft.com/office/powerpoint/2010/main" val="1310085375"/>
              </p:ext>
            </p:extLst>
          </p:nvPr>
        </p:nvGraphicFramePr>
        <p:xfrm>
          <a:off x="1343472" y="1603380"/>
          <a:ext cx="9505056" cy="2931160"/>
        </p:xfrm>
        <a:graphic>
          <a:graphicData uri="http://schemas.openxmlformats.org/drawingml/2006/table">
            <a:tbl>
              <a:tblPr firstRow="1" bandRow="1">
                <a:tableStyleId>{3B4B98B0-60AC-42C2-AFA5-B58CD77FA1E5}</a:tableStyleId>
              </a:tblPr>
              <a:tblGrid>
                <a:gridCol w="2610438">
                  <a:extLst>
                    <a:ext uri="{9D8B030D-6E8A-4147-A177-3AD203B41FA5}">
                      <a16:colId xmlns:a16="http://schemas.microsoft.com/office/drawing/2014/main" val="74080782"/>
                    </a:ext>
                  </a:extLst>
                </a:gridCol>
                <a:gridCol w="6894618">
                  <a:extLst>
                    <a:ext uri="{9D8B030D-6E8A-4147-A177-3AD203B41FA5}">
                      <a16:colId xmlns:a16="http://schemas.microsoft.com/office/drawing/2014/main" val="467529381"/>
                    </a:ext>
                  </a:extLst>
                </a:gridCol>
              </a:tblGrid>
              <a:tr h="370840">
                <a:tc>
                  <a:txBody>
                    <a:bodyPr/>
                    <a:lstStyle/>
                    <a:p>
                      <a:r>
                        <a:rPr lang="de-DE" sz="1800" b="1" kern="1200" dirty="0">
                          <a:solidFill>
                            <a:schemeClr val="tx1"/>
                          </a:solidFill>
                          <a:latin typeface="+mn-lt"/>
                          <a:ea typeface="+mn-ea"/>
                          <a:cs typeface="+mn-cs"/>
                        </a:rPr>
                        <a:t>Ebene</a:t>
                      </a:r>
                    </a:p>
                  </a:txBody>
                  <a:tcPr/>
                </a:tc>
                <a:tc>
                  <a:txBody>
                    <a:bodyPr/>
                    <a:lstStyle/>
                    <a:p>
                      <a:r>
                        <a:rPr lang="de-DE" dirty="0"/>
                        <a:t>Bedeutung</a:t>
                      </a:r>
                    </a:p>
                  </a:txBody>
                  <a:tcPr/>
                </a:tc>
                <a:extLst>
                  <a:ext uri="{0D108BD9-81ED-4DB2-BD59-A6C34878D82A}">
                    <a16:rowId xmlns:a16="http://schemas.microsoft.com/office/drawing/2014/main" val="951641389"/>
                  </a:ext>
                </a:extLst>
              </a:tr>
              <a:tr h="370840">
                <a:tc>
                  <a:txBody>
                    <a:bodyPr/>
                    <a:lstStyle/>
                    <a:p>
                      <a:r>
                        <a:rPr lang="de-DE" sz="1800" b="0" kern="1200" dirty="0">
                          <a:solidFill>
                            <a:schemeClr val="tx1"/>
                          </a:solidFill>
                          <a:latin typeface="+mn-lt"/>
                          <a:ea typeface="+mn-ea"/>
                          <a:cs typeface="+mn-cs"/>
                        </a:rPr>
                        <a:t>Wahrheitsgehalt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Kompetenz, zwischen realen und manipulierten Darstellungen und Aussagen zu unterscheiden</a:t>
                      </a:r>
                    </a:p>
                  </a:txBody>
                  <a:tcPr/>
                </a:tc>
                <a:extLst>
                  <a:ext uri="{0D108BD9-81ED-4DB2-BD59-A6C34878D82A}">
                    <a16:rowId xmlns:a16="http://schemas.microsoft.com/office/drawing/2014/main" val="3114132397"/>
                  </a:ext>
                </a:extLst>
              </a:tr>
              <a:tr h="370840">
                <a:tc>
                  <a:txBody>
                    <a:bodyPr/>
                    <a:lstStyle/>
                    <a:p>
                      <a:r>
                        <a:rPr lang="de-DE" dirty="0"/>
                        <a:t>Intentionalität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Kompetenz, die explizite und implizite Absichten der digitalen Texte (Bild, Schrift, Emojis) zu erkennen </a:t>
                      </a:r>
                    </a:p>
                  </a:txBody>
                  <a:tcPr/>
                </a:tc>
                <a:extLst>
                  <a:ext uri="{0D108BD9-81ED-4DB2-BD59-A6C34878D82A}">
                    <a16:rowId xmlns:a16="http://schemas.microsoft.com/office/drawing/2014/main" val="1047333184"/>
                  </a:ext>
                </a:extLst>
              </a:tr>
              <a:tr h="370840">
                <a:tc>
                  <a:txBody>
                    <a:bodyPr/>
                    <a:lstStyle/>
                    <a:p>
                      <a:r>
                        <a:rPr lang="de-DE" dirty="0"/>
                        <a:t>Medialität</a:t>
                      </a:r>
                    </a:p>
                  </a:txBody>
                  <a:tcPr/>
                </a:tc>
                <a:tc>
                  <a:txBody>
                    <a:bodyPr/>
                    <a:lstStyle/>
                    <a:p>
                      <a:r>
                        <a:rPr lang="de-DE" dirty="0"/>
                        <a:t>Kompetenz, die verknüpften Textelemente (Bild, Schrift) in seiner Multimodalität zu begreifen</a:t>
                      </a:r>
                    </a:p>
                  </a:txBody>
                  <a:tcPr/>
                </a:tc>
                <a:extLst>
                  <a:ext uri="{0D108BD9-81ED-4DB2-BD59-A6C34878D82A}">
                    <a16:rowId xmlns:a16="http://schemas.microsoft.com/office/drawing/2014/main" val="330439422"/>
                  </a:ext>
                </a:extLst>
              </a:tr>
              <a:tr h="370840">
                <a:tc>
                  <a:txBody>
                    <a:bodyPr/>
                    <a:lstStyle/>
                    <a:p>
                      <a:r>
                        <a:rPr lang="de-DE" dirty="0"/>
                        <a:t>Quelltext</a:t>
                      </a:r>
                    </a:p>
                  </a:txBody>
                  <a:tcPr/>
                </a:tc>
                <a:tc>
                  <a:txBody>
                    <a:bodyPr/>
                    <a:lstStyle/>
                    <a:p>
                      <a:r>
                        <a:rPr lang="de-DE" dirty="0"/>
                        <a:t>Wissen über den Quelltext auf Quellcode-Ebene (in Form des HTML-Codes</a:t>
                      </a:r>
                    </a:p>
                  </a:txBody>
                  <a:tcPr/>
                </a:tc>
                <a:extLst>
                  <a:ext uri="{0D108BD9-81ED-4DB2-BD59-A6C34878D82A}">
                    <a16:rowId xmlns:a16="http://schemas.microsoft.com/office/drawing/2014/main" val="2364258209"/>
                  </a:ext>
                </a:extLst>
              </a:tr>
            </a:tbl>
          </a:graphicData>
        </a:graphic>
      </p:graphicFrame>
      <p:pic>
        <p:nvPicPr>
          <p:cNvPr id="8" name="Grafik 7">
            <a:extLst>
              <a:ext uri="{FF2B5EF4-FFF2-40B4-BE49-F238E27FC236}">
                <a16:creationId xmlns:a16="http://schemas.microsoft.com/office/drawing/2014/main" id="{C298170A-13F7-D4C9-FD31-AB3D73B598F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9619783">
            <a:off x="468466" y="1852928"/>
            <a:ext cx="734271" cy="734271"/>
          </a:xfrm>
          <a:prstGeom prst="rect">
            <a:avLst/>
          </a:prstGeom>
        </p:spPr>
      </p:pic>
      <p:pic>
        <p:nvPicPr>
          <p:cNvPr id="9" name="Grafik 8">
            <a:extLst>
              <a:ext uri="{FF2B5EF4-FFF2-40B4-BE49-F238E27FC236}">
                <a16:creationId xmlns:a16="http://schemas.microsoft.com/office/drawing/2014/main" id="{B8C6FBE8-792A-C98A-5C44-B08B547EA60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9619783">
            <a:off x="548102" y="2555482"/>
            <a:ext cx="734271" cy="734271"/>
          </a:xfrm>
          <a:prstGeom prst="rect">
            <a:avLst/>
          </a:prstGeom>
        </p:spPr>
      </p:pic>
      <p:sp>
        <p:nvSpPr>
          <p:cNvPr id="11" name="Datumsplatzhalter 3">
            <a:extLst>
              <a:ext uri="{FF2B5EF4-FFF2-40B4-BE49-F238E27FC236}">
                <a16:creationId xmlns:a16="http://schemas.microsoft.com/office/drawing/2014/main" id="{8A49A7A7-E792-7DFC-A299-9E9E8B59CA27}"/>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12" name="Rechteck: abgerundete Ecken 20">
            <a:extLst>
              <a:ext uri="{FF2B5EF4-FFF2-40B4-BE49-F238E27FC236}">
                <a16:creationId xmlns:a16="http://schemas.microsoft.com/office/drawing/2014/main" id="{D78AE27A-6B82-2268-26E1-7EE69905C282}"/>
              </a:ext>
            </a:extLst>
          </p:cNvPr>
          <p:cNvSpPr/>
          <p:nvPr/>
        </p:nvSpPr>
        <p:spPr>
          <a:xfrm>
            <a:off x="153521" y="4894580"/>
            <a:ext cx="11884958" cy="1320237"/>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feld 12">
            <a:extLst>
              <a:ext uri="{FF2B5EF4-FFF2-40B4-BE49-F238E27FC236}">
                <a16:creationId xmlns:a16="http://schemas.microsoft.com/office/drawing/2014/main" id="{545A0C36-3970-96E8-E694-B02208AFAC69}"/>
              </a:ext>
            </a:extLst>
          </p:cNvPr>
          <p:cNvSpPr txBox="1"/>
          <p:nvPr/>
        </p:nvSpPr>
        <p:spPr>
          <a:xfrm>
            <a:off x="487421" y="4894580"/>
            <a:ext cx="11364924" cy="1361911"/>
          </a:xfrm>
          <a:prstGeom prst="rect">
            <a:avLst/>
          </a:prstGeom>
          <a:noFill/>
        </p:spPr>
        <p:txBody>
          <a:bodyPr wrap="square">
            <a:spAutoFit/>
          </a:bodyPr>
          <a:lstStyle/>
          <a:p>
            <a:pPr marL="0" indent="0" algn="just">
              <a:buNone/>
            </a:pPr>
            <a:r>
              <a:rPr lang="de-DE" dirty="0">
                <a:solidFill>
                  <a:srgbClr val="FF98FF"/>
                </a:solidFill>
              </a:rPr>
              <a:t>=</a:t>
            </a:r>
            <a:r>
              <a:rPr lang="de-DE" dirty="0"/>
              <a:t> </a:t>
            </a:r>
            <a:r>
              <a:rPr lang="de-DE" sz="2400" spc="30" dirty="0">
                <a:cs typeface="Arial" panose="020B0604020202020204" pitchFamily="34" charset="0"/>
              </a:rPr>
              <a:t>Schlüsselkompetenz zum selbstbestimmten und kontrollierten Umgang mit digitalen Medien mit der Fähigkeit, sich an die wechselnden Anforderungen der ästhetisch geprägten „digitalen </a:t>
            </a:r>
            <a:r>
              <a:rPr lang="de-DE" sz="2400" spc="30" dirty="0" err="1">
                <a:cs typeface="Arial" panose="020B0604020202020204" pitchFamily="34" charset="0"/>
              </a:rPr>
              <a:t>Textwelt</a:t>
            </a:r>
            <a:r>
              <a:rPr lang="de-DE" sz="2400" spc="30" dirty="0">
                <a:cs typeface="Arial" panose="020B0604020202020204" pitchFamily="34" charset="0"/>
              </a:rPr>
              <a:t>“ anzupassen </a:t>
            </a:r>
          </a:p>
          <a:p>
            <a:pPr marL="0" indent="0">
              <a:buNone/>
            </a:pPr>
            <a:r>
              <a:rPr lang="de-DE" sz="1050" spc="30" dirty="0">
                <a:cs typeface="Arial" panose="020B0604020202020204" pitchFamily="34" charset="0"/>
              </a:rPr>
              <a:t>(Frederking, 2022, S. 514; Friedrichsen &amp; </a:t>
            </a:r>
            <a:r>
              <a:rPr lang="de-DE" sz="1050" spc="30" dirty="0" err="1">
                <a:cs typeface="Arial" panose="020B0604020202020204" pitchFamily="34" charset="0"/>
              </a:rPr>
              <a:t>Bisa</a:t>
            </a:r>
            <a:r>
              <a:rPr lang="de-DE" sz="1050" spc="30" dirty="0">
                <a:cs typeface="Arial" panose="020B0604020202020204" pitchFamily="34" charset="0"/>
              </a:rPr>
              <a:t>, 2016)</a:t>
            </a:r>
          </a:p>
        </p:txBody>
      </p:sp>
      <p:sp>
        <p:nvSpPr>
          <p:cNvPr id="3" name="Fußzeilenplatzhalter 4">
            <a:extLst>
              <a:ext uri="{FF2B5EF4-FFF2-40B4-BE49-F238E27FC236}">
                <a16:creationId xmlns:a16="http://schemas.microsoft.com/office/drawing/2014/main" id="{45146783-9306-10DB-90E0-819E1084382C}"/>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3498627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6E1E3BD5-A4F3-CFCB-FFAC-47E9862961B2}"/>
              </a:ext>
            </a:extLst>
          </p:cNvPr>
          <p:cNvSpPr/>
          <p:nvPr/>
        </p:nvSpPr>
        <p:spPr>
          <a:xfrm>
            <a:off x="487422" y="833268"/>
            <a:ext cx="7981174" cy="235011"/>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31" name="Rechteck 30">
            <a:extLst>
              <a:ext uri="{FF2B5EF4-FFF2-40B4-BE49-F238E27FC236}">
                <a16:creationId xmlns:a16="http://schemas.microsoft.com/office/drawing/2014/main" id="{A4E0A8E3-91B5-D2FC-72F4-D6C25D245507}"/>
              </a:ext>
            </a:extLst>
          </p:cNvPr>
          <p:cNvSpPr/>
          <p:nvPr/>
        </p:nvSpPr>
        <p:spPr>
          <a:xfrm>
            <a:off x="8344271" y="1254972"/>
            <a:ext cx="3757021" cy="4680520"/>
          </a:xfrm>
          <a:prstGeom prst="rect">
            <a:avLst/>
          </a:prstGeom>
          <a:solidFill>
            <a:schemeClr val="bg1"/>
          </a:solidFill>
          <a:ln w="6350">
            <a:solidFill>
              <a:schemeClr val="tx1">
                <a:lumMod val="50000"/>
                <a:lumOff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32" name="Textfeld 31">
            <a:extLst>
              <a:ext uri="{FF2B5EF4-FFF2-40B4-BE49-F238E27FC236}">
                <a16:creationId xmlns:a16="http://schemas.microsoft.com/office/drawing/2014/main" id="{E9650E26-A458-9BDC-A0CA-D964900487E5}"/>
              </a:ext>
            </a:extLst>
          </p:cNvPr>
          <p:cNvSpPr txBox="1"/>
          <p:nvPr/>
        </p:nvSpPr>
        <p:spPr>
          <a:xfrm>
            <a:off x="8468595" y="1315898"/>
            <a:ext cx="3757021" cy="861774"/>
          </a:xfrm>
          <a:prstGeom prst="rect">
            <a:avLst/>
          </a:prstGeom>
          <a:noFill/>
        </p:spPr>
        <p:txBody>
          <a:bodyPr wrap="square">
            <a:spAutoFit/>
          </a:bodyPr>
          <a:lstStyle/>
          <a:p>
            <a:pPr algn="ctr">
              <a:lnSpc>
                <a:spcPct val="100000"/>
              </a:lnSpc>
              <a:spcBef>
                <a:spcPts val="0"/>
              </a:spcBef>
            </a:pPr>
            <a:r>
              <a:rPr lang="de-DE" sz="1800" u="sng" dirty="0"/>
              <a:t>3. ANFORDERUNGSSITUATION: </a:t>
            </a:r>
          </a:p>
          <a:p>
            <a:pPr algn="ctr">
              <a:lnSpc>
                <a:spcPct val="100000"/>
              </a:lnSpc>
              <a:spcBef>
                <a:spcPts val="0"/>
              </a:spcBef>
            </a:pPr>
            <a:r>
              <a:rPr lang="de-DE" sz="1600" dirty="0"/>
              <a:t>Lernbereich Fitness</a:t>
            </a:r>
            <a:br>
              <a:rPr lang="de-DE" sz="1600" dirty="0"/>
            </a:br>
            <a:r>
              <a:rPr lang="de-DE" sz="1600" dirty="0"/>
              <a:t>(meditative Bewegungstechniken)</a:t>
            </a:r>
          </a:p>
        </p:txBody>
      </p:sp>
      <p:sp>
        <p:nvSpPr>
          <p:cNvPr id="29" name="Rechteck 28">
            <a:extLst>
              <a:ext uri="{FF2B5EF4-FFF2-40B4-BE49-F238E27FC236}">
                <a16:creationId xmlns:a16="http://schemas.microsoft.com/office/drawing/2014/main" id="{D12A1261-CC8B-3AC9-EF3E-134DB9EB513C}"/>
              </a:ext>
            </a:extLst>
          </p:cNvPr>
          <p:cNvSpPr/>
          <p:nvPr/>
        </p:nvSpPr>
        <p:spPr>
          <a:xfrm>
            <a:off x="4145738" y="1254972"/>
            <a:ext cx="3757021" cy="4680520"/>
          </a:xfrm>
          <a:prstGeom prst="rect">
            <a:avLst/>
          </a:prstGeom>
          <a:solidFill>
            <a:schemeClr val="bg1"/>
          </a:solidFill>
          <a:ln w="6350">
            <a:solidFill>
              <a:schemeClr val="tx1">
                <a:lumMod val="50000"/>
                <a:lumOff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30" name="Textfeld 29">
            <a:extLst>
              <a:ext uri="{FF2B5EF4-FFF2-40B4-BE49-F238E27FC236}">
                <a16:creationId xmlns:a16="http://schemas.microsoft.com/office/drawing/2014/main" id="{EF191A51-BAEB-6C72-8E91-55AD1F1AD289}"/>
              </a:ext>
            </a:extLst>
          </p:cNvPr>
          <p:cNvSpPr txBox="1"/>
          <p:nvPr/>
        </p:nvSpPr>
        <p:spPr>
          <a:xfrm>
            <a:off x="4270062" y="1315898"/>
            <a:ext cx="3757021" cy="615553"/>
          </a:xfrm>
          <a:prstGeom prst="rect">
            <a:avLst/>
          </a:prstGeom>
          <a:noFill/>
        </p:spPr>
        <p:txBody>
          <a:bodyPr wrap="square">
            <a:spAutoFit/>
          </a:bodyPr>
          <a:lstStyle/>
          <a:p>
            <a:pPr algn="ctr">
              <a:lnSpc>
                <a:spcPct val="100000"/>
              </a:lnSpc>
              <a:spcBef>
                <a:spcPts val="0"/>
              </a:spcBef>
            </a:pPr>
            <a:r>
              <a:rPr lang="de-DE" u="sng" dirty="0"/>
              <a:t>2</a:t>
            </a:r>
            <a:r>
              <a:rPr lang="de-DE" sz="1800" u="sng" dirty="0"/>
              <a:t>. ANFORDERUNGSSITUATION: </a:t>
            </a:r>
          </a:p>
          <a:p>
            <a:pPr algn="ctr">
              <a:lnSpc>
                <a:spcPct val="100000"/>
              </a:lnSpc>
              <a:spcBef>
                <a:spcPts val="0"/>
              </a:spcBef>
            </a:pPr>
            <a:r>
              <a:rPr lang="de-DE" sz="1600" dirty="0"/>
              <a:t>Lernbereich Fitness</a:t>
            </a:r>
          </a:p>
        </p:txBody>
      </p:sp>
      <p:sp>
        <p:nvSpPr>
          <p:cNvPr id="26" name="Rechteck 25">
            <a:extLst>
              <a:ext uri="{FF2B5EF4-FFF2-40B4-BE49-F238E27FC236}">
                <a16:creationId xmlns:a16="http://schemas.microsoft.com/office/drawing/2014/main" id="{B93497D4-F985-986B-64A3-5DFF6E815300}"/>
              </a:ext>
            </a:extLst>
          </p:cNvPr>
          <p:cNvSpPr/>
          <p:nvPr/>
        </p:nvSpPr>
        <p:spPr>
          <a:xfrm>
            <a:off x="47328" y="1254972"/>
            <a:ext cx="3757021" cy="4680520"/>
          </a:xfrm>
          <a:prstGeom prst="rect">
            <a:avLst/>
          </a:prstGeom>
          <a:solidFill>
            <a:schemeClr val="bg1"/>
          </a:solidFill>
          <a:ln w="6350">
            <a:solidFill>
              <a:schemeClr val="tx1">
                <a:lumMod val="50000"/>
                <a:lumOff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D3F624A3-28E6-4159-AA90-DD34066F03B5}"/>
              </a:ext>
            </a:extLst>
          </p:cNvPr>
          <p:cNvSpPr>
            <a:spLocks noGrp="1"/>
          </p:cNvSpPr>
          <p:nvPr>
            <p:ph type="title"/>
          </p:nvPr>
        </p:nvSpPr>
        <p:spPr/>
        <p:txBody>
          <a:bodyPr/>
          <a:lstStyle/>
          <a:p>
            <a:r>
              <a:rPr lang="de-DE" dirty="0"/>
              <a:t>Fitnessvideos als Lerngegenstand im Sportunterricht</a:t>
            </a:r>
            <a:br>
              <a:rPr lang="de-DE" dirty="0"/>
            </a:br>
            <a:endParaRPr lang="de-DE" dirty="0"/>
          </a:p>
        </p:txBody>
      </p:sp>
      <p:sp>
        <p:nvSpPr>
          <p:cNvPr id="4" name="Datumsplatzhalter 3">
            <a:extLst>
              <a:ext uri="{FF2B5EF4-FFF2-40B4-BE49-F238E27FC236}">
                <a16:creationId xmlns:a16="http://schemas.microsoft.com/office/drawing/2014/main" id="{7D9DE8C8-22DC-4F18-B609-95B61AEB8792}"/>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6" name="Foliennummernplatzhalter 5">
            <a:extLst>
              <a:ext uri="{FF2B5EF4-FFF2-40B4-BE49-F238E27FC236}">
                <a16:creationId xmlns:a16="http://schemas.microsoft.com/office/drawing/2014/main" id="{F4B9BF99-B3F6-498C-B702-47776D0DDA01}"/>
              </a:ext>
            </a:extLst>
          </p:cNvPr>
          <p:cNvSpPr>
            <a:spLocks noGrp="1"/>
          </p:cNvSpPr>
          <p:nvPr>
            <p:ph type="sldNum" sz="quarter" idx="16"/>
          </p:nvPr>
        </p:nvSpPr>
        <p:spPr/>
        <p:txBody>
          <a:bodyPr/>
          <a:lstStyle/>
          <a:p>
            <a:r>
              <a:rPr lang="de-DE"/>
              <a:t>Seite </a:t>
            </a:r>
            <a:fld id="{CE6CAF4D-DD0D-4F34-9F3A-F974D54A280A}" type="slidenum">
              <a:rPr lang="de-DE" smtClean="0"/>
              <a:pPr/>
              <a:t>19</a:t>
            </a:fld>
            <a:endParaRPr lang="de-DE" dirty="0"/>
          </a:p>
        </p:txBody>
      </p:sp>
      <p:pic>
        <p:nvPicPr>
          <p:cNvPr id="13" name="Grafik 12">
            <a:extLst>
              <a:ext uri="{FF2B5EF4-FFF2-40B4-BE49-F238E27FC236}">
                <a16:creationId xmlns:a16="http://schemas.microsoft.com/office/drawing/2014/main" id="{9097EAAA-6CC2-D0A4-F676-B199F2F19C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80240" y="2425290"/>
            <a:ext cx="3429192" cy="2467262"/>
          </a:xfrm>
          <a:prstGeom prst="rect">
            <a:avLst/>
          </a:prstGeom>
          <a:ln>
            <a:noFill/>
          </a:ln>
          <a:effectLst>
            <a:outerShdw blurRad="292100" dist="139700" dir="2700000" algn="tl" rotWithShape="0">
              <a:srgbClr val="333333">
                <a:alpha val="65000"/>
              </a:srgbClr>
            </a:outerShdw>
          </a:effectLst>
        </p:spPr>
      </p:pic>
      <p:pic>
        <p:nvPicPr>
          <p:cNvPr id="15" name="Grafik 14">
            <a:extLst>
              <a:ext uri="{FF2B5EF4-FFF2-40B4-BE49-F238E27FC236}">
                <a16:creationId xmlns:a16="http://schemas.microsoft.com/office/drawing/2014/main" id="{12D08CD4-1FD6-AD52-FE53-B7AB51B794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13706" y="2427594"/>
            <a:ext cx="3429193" cy="2446539"/>
          </a:xfrm>
          <a:prstGeom prst="rect">
            <a:avLst/>
          </a:prstGeom>
          <a:ln>
            <a:noFill/>
          </a:ln>
          <a:effectLst>
            <a:outerShdw blurRad="292100" dist="139700" dir="2700000" algn="tl" rotWithShape="0">
              <a:srgbClr val="333333">
                <a:alpha val="65000"/>
              </a:srgbClr>
            </a:outerShdw>
          </a:effectLst>
        </p:spPr>
      </p:pic>
      <p:pic>
        <p:nvPicPr>
          <p:cNvPr id="17" name="Grafik 16">
            <a:extLst>
              <a:ext uri="{FF2B5EF4-FFF2-40B4-BE49-F238E27FC236}">
                <a16:creationId xmlns:a16="http://schemas.microsoft.com/office/drawing/2014/main" id="{F3EDE3B6-9E3E-476D-D67A-8867228084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1242" y="2429530"/>
            <a:ext cx="3429192" cy="2442666"/>
          </a:xfrm>
          <a:prstGeom prst="rect">
            <a:avLst/>
          </a:prstGeom>
          <a:ln>
            <a:noFill/>
          </a:ln>
          <a:effectLst>
            <a:outerShdw blurRad="292100" dist="139700" dir="2700000" algn="tl" rotWithShape="0">
              <a:srgbClr val="333333">
                <a:alpha val="65000"/>
              </a:srgbClr>
            </a:outerShdw>
          </a:effectLst>
        </p:spPr>
      </p:pic>
      <p:sp>
        <p:nvSpPr>
          <p:cNvPr id="18" name="Rechteck: abgerundete Ecken 20">
            <a:extLst>
              <a:ext uri="{FF2B5EF4-FFF2-40B4-BE49-F238E27FC236}">
                <a16:creationId xmlns:a16="http://schemas.microsoft.com/office/drawing/2014/main" id="{8E0FF19A-D09D-B936-1025-1F44E6C1B9A7}"/>
              </a:ext>
            </a:extLst>
          </p:cNvPr>
          <p:cNvSpPr/>
          <p:nvPr/>
        </p:nvSpPr>
        <p:spPr>
          <a:xfrm>
            <a:off x="176386" y="5241112"/>
            <a:ext cx="3429192" cy="961329"/>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extfeld 19">
            <a:extLst>
              <a:ext uri="{FF2B5EF4-FFF2-40B4-BE49-F238E27FC236}">
                <a16:creationId xmlns:a16="http://schemas.microsoft.com/office/drawing/2014/main" id="{CBC8D89B-7658-C5C8-D649-34E07FA4699B}"/>
              </a:ext>
            </a:extLst>
          </p:cNvPr>
          <p:cNvSpPr txBox="1"/>
          <p:nvPr/>
        </p:nvSpPr>
        <p:spPr>
          <a:xfrm>
            <a:off x="396045" y="5484937"/>
            <a:ext cx="2978757" cy="541174"/>
          </a:xfrm>
          <a:prstGeom prst="rect">
            <a:avLst/>
          </a:prstGeom>
          <a:noFill/>
        </p:spPr>
        <p:txBody>
          <a:bodyPr wrap="square" lIns="0" tIns="0" rIns="0" bIns="0" rtlCol="0">
            <a:spAutoFit/>
          </a:bodyPr>
          <a:lstStyle/>
          <a:p>
            <a:pPr algn="ctr">
              <a:lnSpc>
                <a:spcPct val="113000"/>
              </a:lnSpc>
            </a:pPr>
            <a:r>
              <a:rPr lang="de-DE" sz="1600" b="1" dirty="0">
                <a:solidFill>
                  <a:schemeClr val="dk1"/>
                </a:solidFill>
              </a:rPr>
              <a:t>Dance Workout</a:t>
            </a:r>
          </a:p>
          <a:p>
            <a:pPr algn="ctr">
              <a:lnSpc>
                <a:spcPct val="113000"/>
              </a:lnSpc>
            </a:pPr>
            <a:r>
              <a:rPr lang="de-DE" sz="1600" dirty="0">
                <a:solidFill>
                  <a:schemeClr val="dk1"/>
                </a:solidFill>
              </a:rPr>
              <a:t>Pamela Reif</a:t>
            </a:r>
          </a:p>
        </p:txBody>
      </p:sp>
      <p:sp>
        <p:nvSpPr>
          <p:cNvPr id="21" name="Rechteck: abgerundete Ecken 20">
            <a:extLst>
              <a:ext uri="{FF2B5EF4-FFF2-40B4-BE49-F238E27FC236}">
                <a16:creationId xmlns:a16="http://schemas.microsoft.com/office/drawing/2014/main" id="{20462C33-9192-7526-2068-133AE039564C}"/>
              </a:ext>
            </a:extLst>
          </p:cNvPr>
          <p:cNvSpPr/>
          <p:nvPr/>
        </p:nvSpPr>
        <p:spPr>
          <a:xfrm>
            <a:off x="4350526" y="5241112"/>
            <a:ext cx="3429192" cy="961329"/>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Textfeld 21">
            <a:extLst>
              <a:ext uri="{FF2B5EF4-FFF2-40B4-BE49-F238E27FC236}">
                <a16:creationId xmlns:a16="http://schemas.microsoft.com/office/drawing/2014/main" id="{82C886E2-D778-7405-A442-D6EEDEFD8980}"/>
              </a:ext>
            </a:extLst>
          </p:cNvPr>
          <p:cNvSpPr txBox="1"/>
          <p:nvPr/>
        </p:nvSpPr>
        <p:spPr>
          <a:xfrm>
            <a:off x="4575743" y="5451189"/>
            <a:ext cx="2978757" cy="541174"/>
          </a:xfrm>
          <a:prstGeom prst="rect">
            <a:avLst/>
          </a:prstGeom>
          <a:noFill/>
        </p:spPr>
        <p:txBody>
          <a:bodyPr wrap="square" lIns="0" tIns="0" rIns="0" bIns="0" rtlCol="0">
            <a:spAutoFit/>
          </a:bodyPr>
          <a:lstStyle/>
          <a:p>
            <a:pPr algn="ctr">
              <a:lnSpc>
                <a:spcPct val="113000"/>
              </a:lnSpc>
            </a:pPr>
            <a:r>
              <a:rPr lang="de-DE" sz="1600" b="1" dirty="0">
                <a:solidFill>
                  <a:schemeClr val="dk1"/>
                </a:solidFill>
              </a:rPr>
              <a:t>Sixpack Workout</a:t>
            </a:r>
          </a:p>
          <a:p>
            <a:pPr algn="ctr">
              <a:lnSpc>
                <a:spcPct val="113000"/>
              </a:lnSpc>
            </a:pPr>
            <a:r>
              <a:rPr lang="de-DE" sz="1600" dirty="0">
                <a:solidFill>
                  <a:schemeClr val="dk1"/>
                </a:solidFill>
              </a:rPr>
              <a:t>Sascha Huber</a:t>
            </a:r>
          </a:p>
        </p:txBody>
      </p:sp>
      <p:sp>
        <p:nvSpPr>
          <p:cNvPr id="23" name="Rechteck: abgerundete Ecken 20">
            <a:extLst>
              <a:ext uri="{FF2B5EF4-FFF2-40B4-BE49-F238E27FC236}">
                <a16:creationId xmlns:a16="http://schemas.microsoft.com/office/drawing/2014/main" id="{71BDCC8F-0E1C-0409-00F1-16F52B323390}"/>
              </a:ext>
            </a:extLst>
          </p:cNvPr>
          <p:cNvSpPr/>
          <p:nvPr/>
        </p:nvSpPr>
        <p:spPr>
          <a:xfrm>
            <a:off x="8567244" y="5241112"/>
            <a:ext cx="3429192" cy="961329"/>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Textfeld 23">
            <a:extLst>
              <a:ext uri="{FF2B5EF4-FFF2-40B4-BE49-F238E27FC236}">
                <a16:creationId xmlns:a16="http://schemas.microsoft.com/office/drawing/2014/main" id="{362EC0D7-48CF-EDEF-3A8A-B3876CFC8873}"/>
              </a:ext>
            </a:extLst>
          </p:cNvPr>
          <p:cNvSpPr txBox="1"/>
          <p:nvPr/>
        </p:nvSpPr>
        <p:spPr>
          <a:xfrm>
            <a:off x="8774306" y="5438280"/>
            <a:ext cx="2978757" cy="541174"/>
          </a:xfrm>
          <a:prstGeom prst="rect">
            <a:avLst/>
          </a:prstGeom>
          <a:noFill/>
        </p:spPr>
        <p:txBody>
          <a:bodyPr wrap="square" lIns="0" tIns="0" rIns="0" bIns="0" rtlCol="0">
            <a:spAutoFit/>
          </a:bodyPr>
          <a:lstStyle/>
          <a:p>
            <a:pPr algn="ctr">
              <a:lnSpc>
                <a:spcPct val="113000"/>
              </a:lnSpc>
            </a:pPr>
            <a:r>
              <a:rPr lang="de-DE" sz="1600" b="1" dirty="0">
                <a:solidFill>
                  <a:schemeClr val="dk1"/>
                </a:solidFill>
              </a:rPr>
              <a:t>Yoga Flow</a:t>
            </a:r>
          </a:p>
          <a:p>
            <a:pPr algn="ctr">
              <a:lnSpc>
                <a:spcPct val="113000"/>
              </a:lnSpc>
            </a:pPr>
            <a:r>
              <a:rPr lang="de-DE" sz="1600" dirty="0" err="1">
                <a:solidFill>
                  <a:schemeClr val="dk1"/>
                </a:solidFill>
              </a:rPr>
              <a:t>Mady</a:t>
            </a:r>
            <a:r>
              <a:rPr lang="de-DE" sz="1600" dirty="0">
                <a:solidFill>
                  <a:schemeClr val="dk1"/>
                </a:solidFill>
              </a:rPr>
              <a:t> Morrison</a:t>
            </a:r>
          </a:p>
        </p:txBody>
      </p:sp>
      <p:sp>
        <p:nvSpPr>
          <p:cNvPr id="28" name="Textfeld 27">
            <a:extLst>
              <a:ext uri="{FF2B5EF4-FFF2-40B4-BE49-F238E27FC236}">
                <a16:creationId xmlns:a16="http://schemas.microsoft.com/office/drawing/2014/main" id="{87443913-7EB8-B8B9-A64D-11226C156FC9}"/>
              </a:ext>
            </a:extLst>
          </p:cNvPr>
          <p:cNvSpPr txBox="1"/>
          <p:nvPr/>
        </p:nvSpPr>
        <p:spPr>
          <a:xfrm>
            <a:off x="171652" y="1315898"/>
            <a:ext cx="3757021" cy="615553"/>
          </a:xfrm>
          <a:prstGeom prst="rect">
            <a:avLst/>
          </a:prstGeom>
          <a:noFill/>
        </p:spPr>
        <p:txBody>
          <a:bodyPr wrap="square">
            <a:spAutoFit/>
          </a:bodyPr>
          <a:lstStyle/>
          <a:p>
            <a:pPr algn="ctr">
              <a:lnSpc>
                <a:spcPct val="100000"/>
              </a:lnSpc>
              <a:spcBef>
                <a:spcPts val="0"/>
              </a:spcBef>
            </a:pPr>
            <a:r>
              <a:rPr lang="de-DE" sz="1800" u="sng" dirty="0"/>
              <a:t>1. ANFORDERUNGSSITUATION: </a:t>
            </a:r>
          </a:p>
          <a:p>
            <a:pPr algn="ctr">
              <a:lnSpc>
                <a:spcPct val="100000"/>
              </a:lnSpc>
              <a:spcBef>
                <a:spcPts val="0"/>
              </a:spcBef>
            </a:pPr>
            <a:r>
              <a:rPr lang="de-DE" sz="1600" dirty="0"/>
              <a:t>Lernbereich Tanz</a:t>
            </a:r>
          </a:p>
        </p:txBody>
      </p:sp>
      <p:sp>
        <p:nvSpPr>
          <p:cNvPr id="33" name="Textfeld 32">
            <a:extLst>
              <a:ext uri="{FF2B5EF4-FFF2-40B4-BE49-F238E27FC236}">
                <a16:creationId xmlns:a16="http://schemas.microsoft.com/office/drawing/2014/main" id="{F37F7E9A-0716-190D-9FB6-25A26F607EF2}"/>
              </a:ext>
            </a:extLst>
          </p:cNvPr>
          <p:cNvSpPr txBox="1"/>
          <p:nvPr/>
        </p:nvSpPr>
        <p:spPr>
          <a:xfrm>
            <a:off x="326448" y="2062219"/>
            <a:ext cx="3251860" cy="180819"/>
          </a:xfrm>
          <a:prstGeom prst="rect">
            <a:avLst/>
          </a:prstGeom>
          <a:noFill/>
        </p:spPr>
        <p:txBody>
          <a:bodyPr wrap="square" lIns="0" tIns="0" rIns="0" bIns="0" rtlCol="0">
            <a:spAutoFit/>
          </a:bodyPr>
          <a:lstStyle/>
          <a:p>
            <a:pPr>
              <a:lnSpc>
                <a:spcPct val="113000"/>
              </a:lnSpc>
            </a:pPr>
            <a:r>
              <a:rPr lang="de-DE" sz="1100" dirty="0"/>
              <a:t>https://</a:t>
            </a:r>
            <a:r>
              <a:rPr lang="de-DE" sz="1100" dirty="0" err="1"/>
              <a:t>www.youtube.com</a:t>
            </a:r>
            <a:r>
              <a:rPr lang="de-DE" sz="1100" dirty="0"/>
              <a:t>/</a:t>
            </a:r>
            <a:r>
              <a:rPr lang="de-DE" sz="1100" dirty="0" err="1"/>
              <a:t>watch?v</a:t>
            </a:r>
            <a:r>
              <a:rPr lang="de-DE" sz="1100" dirty="0"/>
              <a:t>=XjoiEhJ4cJo</a:t>
            </a:r>
          </a:p>
        </p:txBody>
      </p:sp>
      <p:sp>
        <p:nvSpPr>
          <p:cNvPr id="34" name="Textfeld 33">
            <a:extLst>
              <a:ext uri="{FF2B5EF4-FFF2-40B4-BE49-F238E27FC236}">
                <a16:creationId xmlns:a16="http://schemas.microsoft.com/office/drawing/2014/main" id="{E7A038D9-E9A7-A1F2-1822-36FEEC44A23E}"/>
              </a:ext>
            </a:extLst>
          </p:cNvPr>
          <p:cNvSpPr txBox="1"/>
          <p:nvPr/>
        </p:nvSpPr>
        <p:spPr>
          <a:xfrm>
            <a:off x="4335245" y="2011186"/>
            <a:ext cx="3383189" cy="169277"/>
          </a:xfrm>
          <a:prstGeom prst="rect">
            <a:avLst/>
          </a:prstGeom>
          <a:noFill/>
        </p:spPr>
        <p:txBody>
          <a:bodyPr wrap="square" lIns="0" tIns="0" rIns="0" bIns="0" rtlCol="0">
            <a:spAutoFit/>
          </a:bodyPr>
          <a:lstStyle/>
          <a:p>
            <a:r>
              <a:rPr lang="de-DE" sz="1100" dirty="0"/>
              <a:t>https://</a:t>
            </a:r>
            <a:r>
              <a:rPr lang="de-DE" sz="1100" dirty="0" err="1"/>
              <a:t>www.youtube.com</a:t>
            </a:r>
            <a:r>
              <a:rPr lang="de-DE" sz="1100" dirty="0"/>
              <a:t>/</a:t>
            </a:r>
            <a:r>
              <a:rPr lang="de-DE" sz="1100" dirty="0" err="1"/>
              <a:t>watch?v</a:t>
            </a:r>
            <a:r>
              <a:rPr lang="de-DE" sz="1100" dirty="0"/>
              <a:t>=DJJ2Zac_kI0</a:t>
            </a:r>
          </a:p>
        </p:txBody>
      </p:sp>
      <p:sp>
        <p:nvSpPr>
          <p:cNvPr id="35" name="Textfeld 34">
            <a:extLst>
              <a:ext uri="{FF2B5EF4-FFF2-40B4-BE49-F238E27FC236}">
                <a16:creationId xmlns:a16="http://schemas.microsoft.com/office/drawing/2014/main" id="{B1586C38-0F3E-F2F0-E5A3-F783FAF52789}"/>
              </a:ext>
            </a:extLst>
          </p:cNvPr>
          <p:cNvSpPr txBox="1"/>
          <p:nvPr/>
        </p:nvSpPr>
        <p:spPr>
          <a:xfrm>
            <a:off x="8573172" y="2164321"/>
            <a:ext cx="3429192" cy="169277"/>
          </a:xfrm>
          <a:prstGeom prst="rect">
            <a:avLst/>
          </a:prstGeom>
          <a:noFill/>
        </p:spPr>
        <p:txBody>
          <a:bodyPr wrap="square" lIns="0" tIns="0" rIns="0" bIns="0" rtlCol="0">
            <a:spAutoFit/>
          </a:bodyPr>
          <a:lstStyle/>
          <a:p>
            <a:r>
              <a:rPr lang="de-DE" sz="1100" dirty="0"/>
              <a:t>https://</a:t>
            </a:r>
            <a:r>
              <a:rPr lang="de-DE" sz="1100" dirty="0" err="1"/>
              <a:t>www.youtube.com</a:t>
            </a:r>
            <a:r>
              <a:rPr lang="de-DE" sz="1100" dirty="0"/>
              <a:t>/</a:t>
            </a:r>
            <a:r>
              <a:rPr lang="de-DE" sz="1100" dirty="0" err="1"/>
              <a:t>watch?v</a:t>
            </a:r>
            <a:r>
              <a:rPr lang="de-DE" sz="1100" dirty="0"/>
              <a:t>=NpDD8Sh1hzE</a:t>
            </a:r>
          </a:p>
        </p:txBody>
      </p:sp>
      <p:sp>
        <p:nvSpPr>
          <p:cNvPr id="5" name="Fußzeilenplatzhalter 4">
            <a:extLst>
              <a:ext uri="{FF2B5EF4-FFF2-40B4-BE49-F238E27FC236}">
                <a16:creationId xmlns:a16="http://schemas.microsoft.com/office/drawing/2014/main" id="{2FC0422C-A317-3F43-B9C3-062E3BFEB62B}"/>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11745824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91882-1D2F-FA86-5C9C-DC86EE78DDBC}"/>
            </a:ext>
          </a:extLst>
        </p:cNvPr>
        <p:cNvGrpSpPr/>
        <p:nvPr/>
      </p:nvGrpSpPr>
      <p:grpSpPr>
        <a:xfrm>
          <a:off x="0" y="0"/>
          <a:ext cx="0" cy="0"/>
          <a:chOff x="0" y="0"/>
          <a:chExt cx="0" cy="0"/>
        </a:xfrm>
      </p:grpSpPr>
      <p:sp>
        <p:nvSpPr>
          <p:cNvPr id="3" name="Rechteck 2">
            <a:extLst>
              <a:ext uri="{FF2B5EF4-FFF2-40B4-BE49-F238E27FC236}">
                <a16:creationId xmlns:a16="http://schemas.microsoft.com/office/drawing/2014/main" id="{98ABD5E0-8217-1941-31B5-DFB3675FA316}"/>
              </a:ext>
            </a:extLst>
          </p:cNvPr>
          <p:cNvSpPr/>
          <p:nvPr/>
        </p:nvSpPr>
        <p:spPr>
          <a:xfrm>
            <a:off x="487421" y="833268"/>
            <a:ext cx="3592355" cy="249895"/>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4" name="Titel 3">
            <a:extLst>
              <a:ext uri="{FF2B5EF4-FFF2-40B4-BE49-F238E27FC236}">
                <a16:creationId xmlns:a16="http://schemas.microsoft.com/office/drawing/2014/main" id="{B2599B6E-EDF3-9B67-A549-32599153A117}"/>
              </a:ext>
            </a:extLst>
          </p:cNvPr>
          <p:cNvSpPr>
            <a:spLocks noGrp="1"/>
          </p:cNvSpPr>
          <p:nvPr>
            <p:ph type="title"/>
          </p:nvPr>
        </p:nvSpPr>
        <p:spPr/>
        <p:txBody>
          <a:bodyPr/>
          <a:lstStyle/>
          <a:p>
            <a:r>
              <a:rPr lang="de-DE" dirty="0"/>
              <a:t>Aufbau der Fortbildung</a:t>
            </a:r>
          </a:p>
        </p:txBody>
      </p:sp>
      <p:sp>
        <p:nvSpPr>
          <p:cNvPr id="11" name="Foliennummernplatzhalter 5">
            <a:extLst>
              <a:ext uri="{FF2B5EF4-FFF2-40B4-BE49-F238E27FC236}">
                <a16:creationId xmlns:a16="http://schemas.microsoft.com/office/drawing/2014/main" id="{723F618E-848C-83FD-E070-6EC1788E2650}"/>
              </a:ext>
            </a:extLst>
          </p:cNvPr>
          <p:cNvSpPr>
            <a:spLocks noGrp="1"/>
          </p:cNvSpPr>
          <p:nvPr>
            <p:ph type="sldNum" sz="quarter" idx="16"/>
          </p:nvPr>
        </p:nvSpPr>
        <p:spPr>
          <a:xfrm>
            <a:off x="8897937" y="6497767"/>
            <a:ext cx="2743200" cy="153888"/>
          </a:xfrm>
        </p:spPr>
        <p:txBody>
          <a:bodyPr/>
          <a:lstStyle/>
          <a:p>
            <a:r>
              <a:rPr lang="de-DE" dirty="0"/>
              <a:t>Seite </a:t>
            </a:r>
            <a:fld id="{CE6CAF4D-DD0D-4F34-9F3A-F974D54A280A}" type="slidenum">
              <a:rPr lang="de-DE" smtClean="0"/>
              <a:pPr/>
              <a:t>2</a:t>
            </a:fld>
            <a:endParaRPr lang="de-DE" dirty="0"/>
          </a:p>
        </p:txBody>
      </p:sp>
      <p:sp>
        <p:nvSpPr>
          <p:cNvPr id="21" name="Datumsplatzhalter 3">
            <a:extLst>
              <a:ext uri="{FF2B5EF4-FFF2-40B4-BE49-F238E27FC236}">
                <a16:creationId xmlns:a16="http://schemas.microsoft.com/office/drawing/2014/main" id="{AE14FC85-E79D-50DD-3E28-CD02C9A58EDF}"/>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22" name="Rechteck: abgerundete Ecken 20">
            <a:extLst>
              <a:ext uri="{FF2B5EF4-FFF2-40B4-BE49-F238E27FC236}">
                <a16:creationId xmlns:a16="http://schemas.microsoft.com/office/drawing/2014/main" id="{B1AD3DE3-DFB2-237B-122D-78B4CBCEADE1}"/>
              </a:ext>
            </a:extLst>
          </p:cNvPr>
          <p:cNvSpPr/>
          <p:nvPr/>
        </p:nvSpPr>
        <p:spPr>
          <a:xfrm>
            <a:off x="1870975" y="2420888"/>
            <a:ext cx="8929536" cy="961329"/>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abgerundete Ecken 20">
            <a:extLst>
              <a:ext uri="{FF2B5EF4-FFF2-40B4-BE49-F238E27FC236}">
                <a16:creationId xmlns:a16="http://schemas.microsoft.com/office/drawing/2014/main" id="{5DB5A22F-B1A2-9CE9-4A08-A225FAF5C498}"/>
              </a:ext>
            </a:extLst>
          </p:cNvPr>
          <p:cNvSpPr/>
          <p:nvPr/>
        </p:nvSpPr>
        <p:spPr>
          <a:xfrm>
            <a:off x="1864551" y="5014896"/>
            <a:ext cx="8935960" cy="961329"/>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Textfeld 30">
            <a:extLst>
              <a:ext uri="{FF2B5EF4-FFF2-40B4-BE49-F238E27FC236}">
                <a16:creationId xmlns:a16="http://schemas.microsoft.com/office/drawing/2014/main" id="{EDF4C467-2882-76C2-DF45-3D87238972A3}"/>
              </a:ext>
            </a:extLst>
          </p:cNvPr>
          <p:cNvSpPr txBox="1"/>
          <p:nvPr/>
        </p:nvSpPr>
        <p:spPr>
          <a:xfrm>
            <a:off x="2833537" y="5096029"/>
            <a:ext cx="7799538" cy="811632"/>
          </a:xfrm>
          <a:prstGeom prst="rect">
            <a:avLst/>
          </a:prstGeom>
          <a:noFill/>
        </p:spPr>
        <p:txBody>
          <a:bodyPr wrap="square" lIns="0" tIns="0" rIns="0" bIns="0" rtlCol="0">
            <a:spAutoFit/>
          </a:bodyPr>
          <a:lstStyle/>
          <a:p>
            <a:pPr>
              <a:lnSpc>
                <a:spcPct val="113000"/>
              </a:lnSpc>
            </a:pPr>
            <a:r>
              <a:rPr lang="de-DE" sz="2400" b="1" dirty="0">
                <a:solidFill>
                  <a:schemeClr val="dk1"/>
                </a:solidFill>
              </a:rPr>
              <a:t>Unterrichtskonzept</a:t>
            </a:r>
            <a:r>
              <a:rPr lang="de-DE" sz="2400" dirty="0">
                <a:solidFill>
                  <a:schemeClr val="dk1"/>
                </a:solidFill>
              </a:rPr>
              <a:t>– Wie bekomme ich das Thema in meinen Unterricht integriert?</a:t>
            </a:r>
          </a:p>
        </p:txBody>
      </p:sp>
      <p:sp>
        <p:nvSpPr>
          <p:cNvPr id="33" name="Textfeld 32">
            <a:extLst>
              <a:ext uri="{FF2B5EF4-FFF2-40B4-BE49-F238E27FC236}">
                <a16:creationId xmlns:a16="http://schemas.microsoft.com/office/drawing/2014/main" id="{6C55621D-BA9E-427E-DFFE-0F7202BCDE39}"/>
              </a:ext>
            </a:extLst>
          </p:cNvPr>
          <p:cNvSpPr txBox="1"/>
          <p:nvPr/>
        </p:nvSpPr>
        <p:spPr>
          <a:xfrm>
            <a:off x="2908018" y="2471870"/>
            <a:ext cx="7393483" cy="811632"/>
          </a:xfrm>
          <a:prstGeom prst="rect">
            <a:avLst/>
          </a:prstGeom>
          <a:noFill/>
        </p:spPr>
        <p:txBody>
          <a:bodyPr wrap="square" lIns="0" tIns="0" rIns="0" bIns="0" rtlCol="0">
            <a:spAutoFit/>
          </a:bodyPr>
          <a:lstStyle/>
          <a:p>
            <a:pPr>
              <a:lnSpc>
                <a:spcPct val="113000"/>
              </a:lnSpc>
            </a:pPr>
            <a:r>
              <a:rPr lang="de-DE" sz="2400" b="1" dirty="0">
                <a:solidFill>
                  <a:schemeClr val="dk1"/>
                </a:solidFill>
              </a:rPr>
              <a:t>Praktische Anwendung </a:t>
            </a:r>
            <a:r>
              <a:rPr lang="de-DE" sz="2400" dirty="0">
                <a:solidFill>
                  <a:schemeClr val="dk1"/>
                </a:solidFill>
              </a:rPr>
              <a:t>– YouTube für den Sportunterricht? Das will ich erstmal selbst ausprobieren! </a:t>
            </a:r>
          </a:p>
        </p:txBody>
      </p:sp>
      <p:pic>
        <p:nvPicPr>
          <p:cNvPr id="34" name="Grafik 33">
            <a:extLst>
              <a:ext uri="{FF2B5EF4-FFF2-40B4-BE49-F238E27FC236}">
                <a16:creationId xmlns:a16="http://schemas.microsoft.com/office/drawing/2014/main" id="{B7E01B63-41F6-06F7-BB85-95B6183E59A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22285" y="5011243"/>
            <a:ext cx="906884" cy="906884"/>
          </a:xfrm>
          <a:prstGeom prst="rect">
            <a:avLst/>
          </a:prstGeom>
        </p:spPr>
      </p:pic>
      <p:sp>
        <p:nvSpPr>
          <p:cNvPr id="36" name="Rechteck: abgerundete Ecken 20">
            <a:extLst>
              <a:ext uri="{FF2B5EF4-FFF2-40B4-BE49-F238E27FC236}">
                <a16:creationId xmlns:a16="http://schemas.microsoft.com/office/drawing/2014/main" id="{8474AE6F-8B2D-B099-B2C2-E83ECA661434}"/>
              </a:ext>
            </a:extLst>
          </p:cNvPr>
          <p:cNvSpPr/>
          <p:nvPr/>
        </p:nvSpPr>
        <p:spPr>
          <a:xfrm>
            <a:off x="2599142" y="3427067"/>
            <a:ext cx="8194680" cy="530199"/>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Kreuz 36">
            <a:extLst>
              <a:ext uri="{FF2B5EF4-FFF2-40B4-BE49-F238E27FC236}">
                <a16:creationId xmlns:a16="http://schemas.microsoft.com/office/drawing/2014/main" id="{080458E1-E47A-9DB5-7272-AF2AF82E440E}"/>
              </a:ext>
            </a:extLst>
          </p:cNvPr>
          <p:cNvSpPr/>
          <p:nvPr/>
        </p:nvSpPr>
        <p:spPr>
          <a:xfrm>
            <a:off x="2473209" y="3579067"/>
            <a:ext cx="251866" cy="251205"/>
          </a:xfrm>
          <a:prstGeom prst="plus">
            <a:avLst/>
          </a:prstGeom>
          <a:solidFill>
            <a:srgbClr val="94D3DE"/>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113000"/>
              </a:lnSpc>
            </a:pPr>
            <a:endParaRPr lang="de-DE" dirty="0" err="1">
              <a:solidFill>
                <a:schemeClr val="tx1"/>
              </a:solidFill>
            </a:endParaRPr>
          </a:p>
        </p:txBody>
      </p:sp>
      <p:pic>
        <p:nvPicPr>
          <p:cNvPr id="38" name="Grafik 37">
            <a:extLst>
              <a:ext uri="{FF2B5EF4-FFF2-40B4-BE49-F238E27FC236}">
                <a16:creationId xmlns:a16="http://schemas.microsoft.com/office/drawing/2014/main" id="{F66A342F-3AB5-E0EA-EB86-A23CD30FC4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59765" y="3417806"/>
            <a:ext cx="627321" cy="627321"/>
          </a:xfrm>
          <a:prstGeom prst="rect">
            <a:avLst/>
          </a:prstGeom>
        </p:spPr>
      </p:pic>
      <p:sp>
        <p:nvSpPr>
          <p:cNvPr id="39" name="Textfeld 38">
            <a:extLst>
              <a:ext uri="{FF2B5EF4-FFF2-40B4-BE49-F238E27FC236}">
                <a16:creationId xmlns:a16="http://schemas.microsoft.com/office/drawing/2014/main" id="{6BA9D862-EC96-2979-8575-DED2EABEFFAD}"/>
              </a:ext>
            </a:extLst>
          </p:cNvPr>
          <p:cNvSpPr txBox="1"/>
          <p:nvPr/>
        </p:nvSpPr>
        <p:spPr>
          <a:xfrm>
            <a:off x="3531039" y="3504187"/>
            <a:ext cx="5085241" cy="394275"/>
          </a:xfrm>
          <a:prstGeom prst="rect">
            <a:avLst/>
          </a:prstGeom>
          <a:noFill/>
        </p:spPr>
        <p:txBody>
          <a:bodyPr wrap="square" lIns="0" tIns="0" rIns="0" bIns="0" rtlCol="0">
            <a:spAutoFit/>
          </a:bodyPr>
          <a:lstStyle/>
          <a:p>
            <a:pPr>
              <a:lnSpc>
                <a:spcPct val="113000"/>
              </a:lnSpc>
            </a:pPr>
            <a:r>
              <a:rPr lang="de-DE" sz="2400" b="1" dirty="0">
                <a:solidFill>
                  <a:schemeClr val="dk1"/>
                </a:solidFill>
              </a:rPr>
              <a:t>Reflexion der praktischen Anwendung</a:t>
            </a:r>
            <a:endParaRPr lang="de-DE" sz="2400" dirty="0">
              <a:solidFill>
                <a:schemeClr val="dk1"/>
              </a:solidFill>
            </a:endParaRPr>
          </a:p>
        </p:txBody>
      </p:sp>
      <p:sp>
        <p:nvSpPr>
          <p:cNvPr id="41" name="Rechteck: abgerundete Ecken 20">
            <a:extLst>
              <a:ext uri="{FF2B5EF4-FFF2-40B4-BE49-F238E27FC236}">
                <a16:creationId xmlns:a16="http://schemas.microsoft.com/office/drawing/2014/main" id="{6CFD9A27-FA77-2D86-19A3-C5120BE00F3E}"/>
              </a:ext>
            </a:extLst>
          </p:cNvPr>
          <p:cNvSpPr/>
          <p:nvPr/>
        </p:nvSpPr>
        <p:spPr>
          <a:xfrm>
            <a:off x="1864286" y="1412776"/>
            <a:ext cx="8929536" cy="961329"/>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Textfeld 41">
            <a:extLst>
              <a:ext uri="{FF2B5EF4-FFF2-40B4-BE49-F238E27FC236}">
                <a16:creationId xmlns:a16="http://schemas.microsoft.com/office/drawing/2014/main" id="{033016D1-9EEE-748B-E063-646479DF690D}"/>
              </a:ext>
            </a:extLst>
          </p:cNvPr>
          <p:cNvSpPr txBox="1"/>
          <p:nvPr/>
        </p:nvSpPr>
        <p:spPr>
          <a:xfrm>
            <a:off x="2841419" y="1484784"/>
            <a:ext cx="7952403" cy="811632"/>
          </a:xfrm>
          <a:prstGeom prst="rect">
            <a:avLst/>
          </a:prstGeom>
          <a:noFill/>
        </p:spPr>
        <p:txBody>
          <a:bodyPr wrap="square" lIns="0" tIns="0" rIns="0" bIns="0" rtlCol="0">
            <a:spAutoFit/>
          </a:bodyPr>
          <a:lstStyle/>
          <a:p>
            <a:pPr>
              <a:lnSpc>
                <a:spcPct val="113000"/>
              </a:lnSpc>
            </a:pPr>
            <a:r>
              <a:rPr lang="de-DE" sz="2400" b="1" dirty="0">
                <a:solidFill>
                  <a:schemeClr val="dk1"/>
                </a:solidFill>
              </a:rPr>
              <a:t>Thematischer Input </a:t>
            </a:r>
            <a:r>
              <a:rPr lang="de-DE" sz="2400" dirty="0">
                <a:solidFill>
                  <a:schemeClr val="dk1"/>
                </a:solidFill>
              </a:rPr>
              <a:t>– Kurzer Pitch über Lernziele der Fortbildung, Bezug zum Lehrplan &amp; thematischer Auftakt</a:t>
            </a:r>
          </a:p>
        </p:txBody>
      </p:sp>
      <p:pic>
        <p:nvPicPr>
          <p:cNvPr id="43" name="Grafik 42">
            <a:extLst>
              <a:ext uri="{FF2B5EF4-FFF2-40B4-BE49-F238E27FC236}">
                <a16:creationId xmlns:a16="http://schemas.microsoft.com/office/drawing/2014/main" id="{D7FE4DFF-A15E-3433-96B5-A10AF859E97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42147" y="1438483"/>
            <a:ext cx="906884" cy="906884"/>
          </a:xfrm>
          <a:prstGeom prst="rect">
            <a:avLst/>
          </a:prstGeom>
        </p:spPr>
      </p:pic>
      <p:pic>
        <p:nvPicPr>
          <p:cNvPr id="30" name="Grafik 29">
            <a:extLst>
              <a:ext uri="{FF2B5EF4-FFF2-40B4-BE49-F238E27FC236}">
                <a16:creationId xmlns:a16="http://schemas.microsoft.com/office/drawing/2014/main" id="{28D4C562-C6E5-7489-7D82-61C1A518415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987824" y="2428811"/>
            <a:ext cx="803345" cy="803345"/>
          </a:xfrm>
          <a:prstGeom prst="rect">
            <a:avLst/>
          </a:prstGeom>
        </p:spPr>
      </p:pic>
      <p:sp>
        <p:nvSpPr>
          <p:cNvPr id="2" name="Rechteck: abgerundete Ecken 20">
            <a:extLst>
              <a:ext uri="{FF2B5EF4-FFF2-40B4-BE49-F238E27FC236}">
                <a16:creationId xmlns:a16="http://schemas.microsoft.com/office/drawing/2014/main" id="{DC9E3293-4A05-5F0C-54EC-F552965DBE9E}"/>
              </a:ext>
            </a:extLst>
          </p:cNvPr>
          <p:cNvSpPr/>
          <p:nvPr/>
        </p:nvSpPr>
        <p:spPr>
          <a:xfrm>
            <a:off x="1857862" y="4006784"/>
            <a:ext cx="8935960" cy="961329"/>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9AF75C60-49E3-29DA-D2F9-5286DA1E940A}"/>
              </a:ext>
            </a:extLst>
          </p:cNvPr>
          <p:cNvSpPr txBox="1"/>
          <p:nvPr/>
        </p:nvSpPr>
        <p:spPr>
          <a:xfrm>
            <a:off x="2826250" y="4071061"/>
            <a:ext cx="7799538" cy="811632"/>
          </a:xfrm>
          <a:prstGeom prst="rect">
            <a:avLst/>
          </a:prstGeom>
          <a:noFill/>
        </p:spPr>
        <p:txBody>
          <a:bodyPr wrap="square" lIns="0" tIns="0" rIns="0" bIns="0" rtlCol="0">
            <a:spAutoFit/>
          </a:bodyPr>
          <a:lstStyle/>
          <a:p>
            <a:pPr>
              <a:lnSpc>
                <a:spcPct val="113000"/>
              </a:lnSpc>
            </a:pPr>
            <a:r>
              <a:rPr lang="de-DE" sz="2400" b="1" dirty="0">
                <a:solidFill>
                  <a:schemeClr val="dk1"/>
                </a:solidFill>
              </a:rPr>
              <a:t>Theoretische Einordnung </a:t>
            </a:r>
            <a:r>
              <a:rPr lang="de-DE" sz="2400" dirty="0">
                <a:solidFill>
                  <a:schemeClr val="dk1"/>
                </a:solidFill>
              </a:rPr>
              <a:t>– Bedeutung und Auswirkungen von </a:t>
            </a:r>
            <a:r>
              <a:rPr lang="de-DE" sz="2400" dirty="0" err="1">
                <a:solidFill>
                  <a:schemeClr val="dk1"/>
                </a:solidFill>
              </a:rPr>
              <a:t>Social</a:t>
            </a:r>
            <a:r>
              <a:rPr lang="de-DE" sz="2400" dirty="0">
                <a:solidFill>
                  <a:schemeClr val="dk1"/>
                </a:solidFill>
              </a:rPr>
              <a:t> Media auf Schülerinnen und Schüler</a:t>
            </a:r>
          </a:p>
        </p:txBody>
      </p:sp>
      <p:pic>
        <p:nvPicPr>
          <p:cNvPr id="7" name="Grafik 6">
            <a:extLst>
              <a:ext uri="{FF2B5EF4-FFF2-40B4-BE49-F238E27FC236}">
                <a16:creationId xmlns:a16="http://schemas.microsoft.com/office/drawing/2014/main" id="{2FA597C0-210A-E9B4-0B6D-A54934CC08E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919366" y="4076742"/>
            <a:ext cx="906884" cy="906884"/>
          </a:xfrm>
          <a:prstGeom prst="rect">
            <a:avLst/>
          </a:prstGeom>
        </p:spPr>
      </p:pic>
      <p:sp>
        <p:nvSpPr>
          <p:cNvPr id="9" name="Fußzeilenplatzhalter 4">
            <a:extLst>
              <a:ext uri="{FF2B5EF4-FFF2-40B4-BE49-F238E27FC236}">
                <a16:creationId xmlns:a16="http://schemas.microsoft.com/office/drawing/2014/main" id="{16B06A89-2DCE-CAFD-3581-EC36F69289D8}"/>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10901265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905E3-B559-D5EA-10C5-25F39C87BE47}"/>
            </a:ext>
          </a:extLst>
        </p:cNvPr>
        <p:cNvGrpSpPr/>
        <p:nvPr/>
      </p:nvGrpSpPr>
      <p:grpSpPr>
        <a:xfrm>
          <a:off x="0" y="0"/>
          <a:ext cx="0" cy="0"/>
          <a:chOff x="0" y="0"/>
          <a:chExt cx="0" cy="0"/>
        </a:xfrm>
      </p:grpSpPr>
      <p:sp>
        <p:nvSpPr>
          <p:cNvPr id="10" name="Rechteck 9">
            <a:extLst>
              <a:ext uri="{FF2B5EF4-FFF2-40B4-BE49-F238E27FC236}">
                <a16:creationId xmlns:a16="http://schemas.microsoft.com/office/drawing/2014/main" id="{91A75870-4C43-BA30-7822-EE9C64FA4A9A}"/>
              </a:ext>
            </a:extLst>
          </p:cNvPr>
          <p:cNvSpPr/>
          <p:nvPr/>
        </p:nvSpPr>
        <p:spPr>
          <a:xfrm>
            <a:off x="569342" y="833269"/>
            <a:ext cx="7830914" cy="138460"/>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3" name="Rechteck: abgerundete Ecken 20">
            <a:extLst>
              <a:ext uri="{FF2B5EF4-FFF2-40B4-BE49-F238E27FC236}">
                <a16:creationId xmlns:a16="http://schemas.microsoft.com/office/drawing/2014/main" id="{EA18524A-C860-1A62-4EFC-E6B41784DC9A}"/>
              </a:ext>
            </a:extLst>
          </p:cNvPr>
          <p:cNvSpPr/>
          <p:nvPr/>
        </p:nvSpPr>
        <p:spPr>
          <a:xfrm>
            <a:off x="3359696" y="1784761"/>
            <a:ext cx="8712968" cy="4370427"/>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C362B090-F81F-CBDB-32F9-A93E8FF295D6}"/>
              </a:ext>
            </a:extLst>
          </p:cNvPr>
          <p:cNvSpPr>
            <a:spLocks noGrp="1"/>
          </p:cNvSpPr>
          <p:nvPr>
            <p:ph type="title"/>
          </p:nvPr>
        </p:nvSpPr>
        <p:spPr>
          <a:xfrm>
            <a:off x="569342" y="548680"/>
            <a:ext cx="10063733" cy="922809"/>
          </a:xfrm>
        </p:spPr>
        <p:txBody>
          <a:bodyPr/>
          <a:lstStyle/>
          <a:p>
            <a:r>
              <a:rPr lang="de-DE" dirty="0"/>
              <a:t>Fitnessvideos als Lerngegenstand im Sportunterricht</a:t>
            </a:r>
            <a:br>
              <a:rPr lang="de-DE" dirty="0"/>
            </a:br>
            <a:r>
              <a:rPr lang="de-DE" sz="1800" dirty="0"/>
              <a:t>AUSTAUSCH</a:t>
            </a:r>
            <a:endParaRPr lang="de-DE" dirty="0"/>
          </a:p>
        </p:txBody>
      </p:sp>
      <p:sp>
        <p:nvSpPr>
          <p:cNvPr id="4" name="Datumsplatzhalter 3">
            <a:extLst>
              <a:ext uri="{FF2B5EF4-FFF2-40B4-BE49-F238E27FC236}">
                <a16:creationId xmlns:a16="http://schemas.microsoft.com/office/drawing/2014/main" id="{6C5FA94A-259D-78EE-987D-D8CAA848F0FE}"/>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5" name="Fußzeilenplatzhalter 4">
            <a:extLst>
              <a:ext uri="{FF2B5EF4-FFF2-40B4-BE49-F238E27FC236}">
                <a16:creationId xmlns:a16="http://schemas.microsoft.com/office/drawing/2014/main" id="{3F223B6C-0146-60FF-1F08-3D23538E20EF}"/>
              </a:ext>
            </a:extLst>
          </p:cNvPr>
          <p:cNvSpPr>
            <a:spLocks noGrp="1"/>
          </p:cNvSpPr>
          <p:nvPr>
            <p:ph type="ftr" sz="quarter" idx="15"/>
          </p:nvPr>
        </p:nvSpPr>
        <p:spPr/>
        <p:txBody>
          <a:bodyPr/>
          <a:lstStyle/>
          <a:p>
            <a:r>
              <a:rPr lang="de-DE" dirty="0"/>
              <a:t>Fides Berkel</a:t>
            </a:r>
          </a:p>
        </p:txBody>
      </p:sp>
      <p:sp>
        <p:nvSpPr>
          <p:cNvPr id="6" name="Foliennummernplatzhalter 5">
            <a:extLst>
              <a:ext uri="{FF2B5EF4-FFF2-40B4-BE49-F238E27FC236}">
                <a16:creationId xmlns:a16="http://schemas.microsoft.com/office/drawing/2014/main" id="{36EC820B-F647-77ED-9D79-5C40E3EDD2FC}"/>
              </a:ext>
            </a:extLst>
          </p:cNvPr>
          <p:cNvSpPr>
            <a:spLocks noGrp="1"/>
          </p:cNvSpPr>
          <p:nvPr>
            <p:ph type="sldNum" sz="quarter" idx="16"/>
          </p:nvPr>
        </p:nvSpPr>
        <p:spPr/>
        <p:txBody>
          <a:bodyPr/>
          <a:lstStyle/>
          <a:p>
            <a:r>
              <a:rPr lang="de-DE"/>
              <a:t>Seite </a:t>
            </a:r>
            <a:fld id="{CE6CAF4D-DD0D-4F34-9F3A-F974D54A280A}" type="slidenum">
              <a:rPr lang="de-DE" smtClean="0"/>
              <a:pPr/>
              <a:t>20</a:t>
            </a:fld>
            <a:endParaRPr lang="de-DE" dirty="0"/>
          </a:p>
        </p:txBody>
      </p:sp>
      <p:pic>
        <p:nvPicPr>
          <p:cNvPr id="13" name="Grafik 12">
            <a:extLst>
              <a:ext uri="{FF2B5EF4-FFF2-40B4-BE49-F238E27FC236}">
                <a16:creationId xmlns:a16="http://schemas.microsoft.com/office/drawing/2014/main" id="{29D20A5B-8116-BCF9-23D2-22E8600510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30" y="5048404"/>
            <a:ext cx="2421130" cy="1741974"/>
          </a:xfrm>
          <a:prstGeom prst="rect">
            <a:avLst/>
          </a:prstGeom>
          <a:ln>
            <a:noFill/>
          </a:ln>
          <a:effectLst>
            <a:outerShdw blurRad="292100" dist="139700" dir="2700000" algn="tl" rotWithShape="0">
              <a:srgbClr val="333333">
                <a:alpha val="65000"/>
              </a:srgbClr>
            </a:outerShdw>
          </a:effectLst>
        </p:spPr>
      </p:pic>
      <p:pic>
        <p:nvPicPr>
          <p:cNvPr id="15" name="Grafik 14">
            <a:extLst>
              <a:ext uri="{FF2B5EF4-FFF2-40B4-BE49-F238E27FC236}">
                <a16:creationId xmlns:a16="http://schemas.microsoft.com/office/drawing/2014/main" id="{6A4CC21C-7F9C-C3C3-DBCD-29179FCE89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129" y="3226758"/>
            <a:ext cx="2421131" cy="1727343"/>
          </a:xfrm>
          <a:prstGeom prst="rect">
            <a:avLst/>
          </a:prstGeom>
          <a:ln>
            <a:noFill/>
          </a:ln>
          <a:effectLst>
            <a:outerShdw blurRad="292100" dist="139700" dir="2700000" algn="tl" rotWithShape="0">
              <a:srgbClr val="333333">
                <a:alpha val="65000"/>
              </a:srgbClr>
            </a:outerShdw>
          </a:effectLst>
        </p:spPr>
      </p:pic>
      <p:pic>
        <p:nvPicPr>
          <p:cNvPr id="17" name="Grafik 16">
            <a:extLst>
              <a:ext uri="{FF2B5EF4-FFF2-40B4-BE49-F238E27FC236}">
                <a16:creationId xmlns:a16="http://schemas.microsoft.com/office/drawing/2014/main" id="{DB55E6E8-4B54-15E6-9BCC-170B163F97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863" y="1366923"/>
            <a:ext cx="2421130" cy="1724608"/>
          </a:xfrm>
          <a:prstGeom prst="rect">
            <a:avLst/>
          </a:prstGeom>
          <a:ln>
            <a:noFill/>
          </a:ln>
          <a:effectLst>
            <a:outerShdw blurRad="292100" dist="139700" dir="2700000" algn="tl" rotWithShape="0">
              <a:srgbClr val="333333">
                <a:alpha val="65000"/>
              </a:srgbClr>
            </a:outerShdw>
          </a:effectLst>
        </p:spPr>
      </p:pic>
      <p:sp>
        <p:nvSpPr>
          <p:cNvPr id="8" name="Textfeld 7">
            <a:extLst>
              <a:ext uri="{FF2B5EF4-FFF2-40B4-BE49-F238E27FC236}">
                <a16:creationId xmlns:a16="http://schemas.microsoft.com/office/drawing/2014/main" id="{CBAFAA93-2B28-5A4C-10B4-6BC0BF67A771}"/>
              </a:ext>
            </a:extLst>
          </p:cNvPr>
          <p:cNvSpPr txBox="1"/>
          <p:nvPr/>
        </p:nvSpPr>
        <p:spPr>
          <a:xfrm>
            <a:off x="3454782" y="1930710"/>
            <a:ext cx="9005585" cy="4370427"/>
          </a:xfrm>
          <a:prstGeom prst="rect">
            <a:avLst/>
          </a:prstGeom>
          <a:noFill/>
        </p:spPr>
        <p:txBody>
          <a:bodyPr wrap="square">
            <a:spAutoFit/>
          </a:bodyPr>
          <a:lstStyle/>
          <a:p>
            <a:pPr marL="342900" indent="-342900">
              <a:buFont typeface="Arial" panose="020B0604020202020204" pitchFamily="34" charset="0"/>
              <a:buChar char="•"/>
            </a:pPr>
            <a:r>
              <a:rPr lang="de-DE" sz="2000" i="1" dirty="0">
                <a:cs typeface="Arial" panose="020B0604020202020204" pitchFamily="34" charset="0"/>
              </a:rPr>
              <a:t>Wie authentisch wirken die Influencern und Influencerinnen auf Euch?</a:t>
            </a:r>
          </a:p>
          <a:p>
            <a:pPr marL="342900" indent="-342900">
              <a:buFont typeface="Arial" panose="020B0604020202020204" pitchFamily="34" charset="0"/>
              <a:buChar char="•"/>
            </a:pPr>
            <a:r>
              <a:rPr lang="de-DE" sz="2000" i="1" dirty="0">
                <a:cs typeface="Arial" panose="020B0604020202020204" pitchFamily="34" charset="0"/>
              </a:rPr>
              <a:t>Wirken die Darstellungen realistisch und das Körperideal erreichbar?</a:t>
            </a:r>
          </a:p>
          <a:p>
            <a:pPr marL="285750" indent="-285750">
              <a:buFont typeface="Arial" panose="020B0604020202020204" pitchFamily="34" charset="0"/>
              <a:buChar char="•"/>
            </a:pPr>
            <a:r>
              <a:rPr lang="de-DE" sz="2000" i="1" dirty="0">
                <a:cs typeface="Arial" panose="020B0604020202020204" pitchFamily="34" charset="0"/>
              </a:rPr>
              <a:t>Welche Emotionen lösen die Videos bei euch aus? (Motivation, Druck, Neid, Bewunderung?</a:t>
            </a:r>
          </a:p>
          <a:p>
            <a:pPr marL="285750" indent="-285750">
              <a:buFont typeface="Arial" panose="020B0604020202020204" pitchFamily="34" charset="0"/>
              <a:buChar char="•"/>
            </a:pPr>
            <a:r>
              <a:rPr lang="de-DE" sz="2000" i="1" dirty="0">
                <a:cs typeface="Arial" panose="020B0604020202020204" pitchFamily="34" charset="0"/>
              </a:rPr>
              <a:t>Wie fühlt ihr euch dabei in eurem eigenen Körper?</a:t>
            </a:r>
          </a:p>
          <a:p>
            <a:pPr marL="285750" indent="-285750">
              <a:buFont typeface="Arial" panose="020B0604020202020204" pitchFamily="34" charset="0"/>
              <a:buChar char="•"/>
            </a:pPr>
            <a:r>
              <a:rPr lang="de-DE" sz="2000" i="1" dirty="0">
                <a:cs typeface="Arial" panose="020B0604020202020204" pitchFamily="34" charset="0"/>
              </a:rPr>
              <a:t>Habt ihr euch „mitgenommen“ gefühlt?</a:t>
            </a:r>
          </a:p>
          <a:p>
            <a:pPr marL="285750" indent="-285750">
              <a:buFont typeface="Arial" panose="020B0604020202020204" pitchFamily="34" charset="0"/>
              <a:buChar char="•"/>
            </a:pPr>
            <a:r>
              <a:rPr lang="de-DE" sz="2000" i="1" dirty="0">
                <a:cs typeface="Arial" panose="020B0604020202020204" pitchFamily="34" charset="0"/>
              </a:rPr>
              <a:t>Was spielt der Körper für eine Rolle in dem Video?</a:t>
            </a:r>
          </a:p>
          <a:p>
            <a:pPr marL="285750" indent="-285750">
              <a:buFont typeface="Arial" panose="020B0604020202020204" pitchFamily="34" charset="0"/>
              <a:buChar char="•"/>
            </a:pPr>
            <a:r>
              <a:rPr lang="de-DE" sz="2000" i="1" dirty="0">
                <a:cs typeface="Arial" panose="020B0604020202020204" pitchFamily="34" charset="0"/>
              </a:rPr>
              <a:t>Welche Botschaften und Werte werden vermittelt? (Selbstoptimierung, Disziplin, Leistungsdruck, Selbstliebe)</a:t>
            </a:r>
          </a:p>
          <a:p>
            <a:pPr marL="285750" indent="-285750">
              <a:buFont typeface="Arial" panose="020B0604020202020204" pitchFamily="34" charset="0"/>
              <a:buChar char="•"/>
            </a:pPr>
            <a:r>
              <a:rPr lang="de-DE" sz="2000" i="1" dirty="0">
                <a:cs typeface="Arial" panose="020B0604020202020204" pitchFamily="34" charset="0"/>
              </a:rPr>
              <a:t>Wie beeinflussen Fitness-Influencer die Erwartungen an den eigenen Körper?</a:t>
            </a:r>
          </a:p>
          <a:p>
            <a:pPr marL="285750" indent="-285750">
              <a:buFont typeface="Arial" panose="020B0604020202020204" pitchFamily="34" charset="0"/>
              <a:buChar char="•"/>
            </a:pPr>
            <a:r>
              <a:rPr lang="de-DE" sz="2000" i="1" dirty="0">
                <a:cs typeface="Arial" panose="020B0604020202020204" pitchFamily="34" charset="0"/>
              </a:rPr>
              <a:t>Verändern die Videos die eigene Vorstellung „schöner“ und „fitter“ Körper?</a:t>
            </a:r>
          </a:p>
          <a:p>
            <a:pPr marL="285750" indent="-285750">
              <a:buFont typeface="Arial" panose="020B0604020202020204" pitchFamily="34" charset="0"/>
              <a:buChar char="•"/>
            </a:pPr>
            <a:r>
              <a:rPr lang="de-DE" sz="2000" i="1" dirty="0">
                <a:cs typeface="Arial" panose="020B0604020202020204" pitchFamily="34" charset="0"/>
              </a:rPr>
              <a:t>Wie ist das Workout trainingsmethodisch aufgebaut? (Warm-Up / Cool-Down)</a:t>
            </a:r>
          </a:p>
          <a:p>
            <a:pPr marL="285750" indent="-285750">
              <a:buFont typeface="Arial" panose="020B0604020202020204" pitchFamily="34" charset="0"/>
              <a:buChar char="•"/>
            </a:pPr>
            <a:r>
              <a:rPr lang="de-DE" sz="2000" i="1" dirty="0">
                <a:cs typeface="Arial" panose="020B0604020202020204" pitchFamily="34" charset="0"/>
              </a:rPr>
              <a:t>Welche Gestaltungsmittel werden genutzt? (Filter, Perspektive, Hintergründe)</a:t>
            </a:r>
          </a:p>
          <a:p>
            <a:pPr marL="285750" indent="-285750">
              <a:buFont typeface="Arial" panose="020B0604020202020204" pitchFamily="34" charset="0"/>
              <a:buChar char="•"/>
            </a:pPr>
            <a:endParaRPr lang="de-DE" i="1" dirty="0">
              <a:cs typeface="Arial" panose="020B0604020202020204" pitchFamily="34" charset="0"/>
            </a:endParaRPr>
          </a:p>
        </p:txBody>
      </p:sp>
      <p:pic>
        <p:nvPicPr>
          <p:cNvPr id="9" name="Grafik 8">
            <a:extLst>
              <a:ext uri="{FF2B5EF4-FFF2-40B4-BE49-F238E27FC236}">
                <a16:creationId xmlns:a16="http://schemas.microsoft.com/office/drawing/2014/main" id="{1BA5AC92-B6EF-2543-BF04-B103ED517AA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906254" y="1430950"/>
            <a:ext cx="906884" cy="906884"/>
          </a:xfrm>
          <a:prstGeom prst="rect">
            <a:avLst/>
          </a:prstGeom>
        </p:spPr>
      </p:pic>
    </p:spTree>
    <p:extLst>
      <p:ext uri="{BB962C8B-B14F-4D97-AF65-F5344CB8AC3E}">
        <p14:creationId xmlns:p14="http://schemas.microsoft.com/office/powerpoint/2010/main" val="36082200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64886-5A01-1973-6C6D-18AB1A256EB7}"/>
            </a:ext>
          </a:extLst>
        </p:cNvPr>
        <p:cNvGrpSpPr/>
        <p:nvPr/>
      </p:nvGrpSpPr>
      <p:grpSpPr>
        <a:xfrm>
          <a:off x="0" y="0"/>
          <a:ext cx="0" cy="0"/>
          <a:chOff x="0" y="0"/>
          <a:chExt cx="0" cy="0"/>
        </a:xfrm>
      </p:grpSpPr>
      <p:sp>
        <p:nvSpPr>
          <p:cNvPr id="12" name="Rechteck 11">
            <a:extLst>
              <a:ext uri="{FF2B5EF4-FFF2-40B4-BE49-F238E27FC236}">
                <a16:creationId xmlns:a16="http://schemas.microsoft.com/office/drawing/2014/main" id="{B980E11E-41BD-C74B-E645-A230F2A86E0D}"/>
              </a:ext>
            </a:extLst>
          </p:cNvPr>
          <p:cNvSpPr/>
          <p:nvPr/>
        </p:nvSpPr>
        <p:spPr>
          <a:xfrm>
            <a:off x="569342" y="833269"/>
            <a:ext cx="7830914" cy="138460"/>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2B4EDFFA-C6E4-544B-E2F4-F50787CB1617}"/>
              </a:ext>
            </a:extLst>
          </p:cNvPr>
          <p:cNvSpPr>
            <a:spLocks noGrp="1"/>
          </p:cNvSpPr>
          <p:nvPr>
            <p:ph type="title"/>
          </p:nvPr>
        </p:nvSpPr>
        <p:spPr>
          <a:xfrm>
            <a:off x="569343" y="561975"/>
            <a:ext cx="9199066" cy="922809"/>
          </a:xfrm>
        </p:spPr>
        <p:txBody>
          <a:bodyPr/>
          <a:lstStyle/>
          <a:p>
            <a:r>
              <a:rPr lang="de-DE" dirty="0"/>
              <a:t>Fitnessvideos als Lerngegenstand im Sportunterricht</a:t>
            </a:r>
            <a:br>
              <a:rPr lang="de-DE" dirty="0"/>
            </a:br>
            <a:r>
              <a:rPr lang="de-DE" sz="1800" dirty="0"/>
              <a:t>REFLEXION</a:t>
            </a:r>
            <a:endParaRPr lang="de-DE" dirty="0"/>
          </a:p>
        </p:txBody>
      </p:sp>
      <p:sp>
        <p:nvSpPr>
          <p:cNvPr id="4" name="Datumsplatzhalter 3">
            <a:extLst>
              <a:ext uri="{FF2B5EF4-FFF2-40B4-BE49-F238E27FC236}">
                <a16:creationId xmlns:a16="http://schemas.microsoft.com/office/drawing/2014/main" id="{20AEF5ED-D9C1-9B40-EE2D-654C1ACF4CF2}"/>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5" name="Fußzeilenplatzhalter 4">
            <a:extLst>
              <a:ext uri="{FF2B5EF4-FFF2-40B4-BE49-F238E27FC236}">
                <a16:creationId xmlns:a16="http://schemas.microsoft.com/office/drawing/2014/main" id="{3F5DF155-29B9-A647-837A-522FAC438C49}"/>
              </a:ext>
            </a:extLst>
          </p:cNvPr>
          <p:cNvSpPr>
            <a:spLocks noGrp="1"/>
          </p:cNvSpPr>
          <p:nvPr>
            <p:ph type="ftr" sz="quarter" idx="15"/>
          </p:nvPr>
        </p:nvSpPr>
        <p:spPr/>
        <p:txBody>
          <a:bodyPr/>
          <a:lstStyle/>
          <a:p>
            <a:r>
              <a:rPr lang="de-DE" dirty="0"/>
              <a:t>Fides Berkel</a:t>
            </a:r>
          </a:p>
        </p:txBody>
      </p:sp>
      <p:sp>
        <p:nvSpPr>
          <p:cNvPr id="6" name="Foliennummernplatzhalter 5">
            <a:extLst>
              <a:ext uri="{FF2B5EF4-FFF2-40B4-BE49-F238E27FC236}">
                <a16:creationId xmlns:a16="http://schemas.microsoft.com/office/drawing/2014/main" id="{B0B6BC44-9BC3-8F41-602E-5B33FAF1150C}"/>
              </a:ext>
            </a:extLst>
          </p:cNvPr>
          <p:cNvSpPr>
            <a:spLocks noGrp="1"/>
          </p:cNvSpPr>
          <p:nvPr>
            <p:ph type="sldNum" sz="quarter" idx="16"/>
          </p:nvPr>
        </p:nvSpPr>
        <p:spPr/>
        <p:txBody>
          <a:bodyPr/>
          <a:lstStyle/>
          <a:p>
            <a:r>
              <a:rPr lang="de-DE"/>
              <a:t>Seite </a:t>
            </a:r>
            <a:fld id="{CE6CAF4D-DD0D-4F34-9F3A-F974D54A280A}" type="slidenum">
              <a:rPr lang="de-DE" smtClean="0"/>
              <a:pPr/>
              <a:t>21</a:t>
            </a:fld>
            <a:endParaRPr lang="de-DE" dirty="0"/>
          </a:p>
        </p:txBody>
      </p:sp>
      <p:pic>
        <p:nvPicPr>
          <p:cNvPr id="13" name="Grafik 12">
            <a:extLst>
              <a:ext uri="{FF2B5EF4-FFF2-40B4-BE49-F238E27FC236}">
                <a16:creationId xmlns:a16="http://schemas.microsoft.com/office/drawing/2014/main" id="{27B59A5F-F9AD-5783-51FA-6A648F3CE6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30" y="5048404"/>
            <a:ext cx="2421130" cy="1741974"/>
          </a:xfrm>
          <a:prstGeom prst="rect">
            <a:avLst/>
          </a:prstGeom>
          <a:ln>
            <a:noFill/>
          </a:ln>
          <a:effectLst>
            <a:outerShdw blurRad="292100" dist="139700" dir="2700000" algn="tl" rotWithShape="0">
              <a:srgbClr val="333333">
                <a:alpha val="65000"/>
              </a:srgbClr>
            </a:outerShdw>
          </a:effectLst>
        </p:spPr>
      </p:pic>
      <p:pic>
        <p:nvPicPr>
          <p:cNvPr id="15" name="Grafik 14">
            <a:extLst>
              <a:ext uri="{FF2B5EF4-FFF2-40B4-BE49-F238E27FC236}">
                <a16:creationId xmlns:a16="http://schemas.microsoft.com/office/drawing/2014/main" id="{A17A9668-5033-4E43-2D63-72A3459F2E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129" y="3226758"/>
            <a:ext cx="2421131" cy="1727343"/>
          </a:xfrm>
          <a:prstGeom prst="rect">
            <a:avLst/>
          </a:prstGeom>
          <a:ln>
            <a:noFill/>
          </a:ln>
          <a:effectLst>
            <a:outerShdw blurRad="292100" dist="139700" dir="2700000" algn="tl" rotWithShape="0">
              <a:srgbClr val="333333">
                <a:alpha val="65000"/>
              </a:srgbClr>
            </a:outerShdw>
          </a:effectLst>
        </p:spPr>
      </p:pic>
      <p:pic>
        <p:nvPicPr>
          <p:cNvPr id="17" name="Grafik 16">
            <a:extLst>
              <a:ext uri="{FF2B5EF4-FFF2-40B4-BE49-F238E27FC236}">
                <a16:creationId xmlns:a16="http://schemas.microsoft.com/office/drawing/2014/main" id="{3EC45A89-B012-2943-7B2D-592C27096B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863" y="1366923"/>
            <a:ext cx="2421130" cy="1724608"/>
          </a:xfrm>
          <a:prstGeom prst="rect">
            <a:avLst/>
          </a:prstGeom>
          <a:ln>
            <a:noFill/>
          </a:ln>
          <a:effectLst>
            <a:outerShdw blurRad="292100" dist="139700" dir="2700000" algn="tl" rotWithShape="0">
              <a:srgbClr val="333333">
                <a:alpha val="65000"/>
              </a:srgbClr>
            </a:outerShdw>
          </a:effectLst>
        </p:spPr>
      </p:pic>
      <p:pic>
        <p:nvPicPr>
          <p:cNvPr id="9" name="Grafik 8">
            <a:extLst>
              <a:ext uri="{FF2B5EF4-FFF2-40B4-BE49-F238E27FC236}">
                <a16:creationId xmlns:a16="http://schemas.microsoft.com/office/drawing/2014/main" id="{523EAD6B-2C82-84F0-C833-DB5192C30A1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104323" y="1982290"/>
            <a:ext cx="906884" cy="906884"/>
          </a:xfrm>
          <a:prstGeom prst="rect">
            <a:avLst/>
          </a:prstGeom>
        </p:spPr>
      </p:pic>
      <p:sp>
        <p:nvSpPr>
          <p:cNvPr id="18" name="Textfeld 17">
            <a:extLst>
              <a:ext uri="{FF2B5EF4-FFF2-40B4-BE49-F238E27FC236}">
                <a16:creationId xmlns:a16="http://schemas.microsoft.com/office/drawing/2014/main" id="{8CEB0AB4-464C-C83E-E511-5AA832AFC7C9}"/>
              </a:ext>
            </a:extLst>
          </p:cNvPr>
          <p:cNvSpPr txBox="1"/>
          <p:nvPr/>
        </p:nvSpPr>
        <p:spPr>
          <a:xfrm>
            <a:off x="3166256" y="2714943"/>
            <a:ext cx="8923284" cy="3477875"/>
          </a:xfrm>
          <a:prstGeom prst="rect">
            <a:avLst/>
          </a:prstGeom>
          <a:noFill/>
        </p:spPr>
        <p:txBody>
          <a:bodyPr wrap="square">
            <a:spAutoFit/>
          </a:bodyPr>
          <a:lstStyle/>
          <a:p>
            <a:pPr marL="285750" indent="-285750" algn="just">
              <a:buFont typeface="Arial" panose="020B0604020202020204" pitchFamily="34" charset="0"/>
              <a:buChar char="•"/>
            </a:pPr>
            <a:r>
              <a:rPr lang="de-DE" sz="2000" i="1" dirty="0">
                <a:cs typeface="Arial" panose="020B0604020202020204" pitchFamily="34" charset="0"/>
              </a:rPr>
              <a:t>Welchen Einfluss haben </a:t>
            </a:r>
            <a:r>
              <a:rPr lang="de-DE" sz="2000" i="1" dirty="0" err="1">
                <a:cs typeface="Arial" panose="020B0604020202020204" pitchFamily="34" charset="0"/>
              </a:rPr>
              <a:t>Social</a:t>
            </a:r>
            <a:r>
              <a:rPr lang="de-DE" sz="2000" i="1" dirty="0">
                <a:cs typeface="Arial" panose="020B0604020202020204" pitchFamily="34" charset="0"/>
              </a:rPr>
              <a:t> Media und YouTube auf das Körperbild und die Motivation von Schülern und Schülerinnen?</a:t>
            </a:r>
          </a:p>
          <a:p>
            <a:pPr marL="285750" indent="-285750" algn="just">
              <a:buFont typeface="Arial" panose="020B0604020202020204" pitchFamily="34" charset="0"/>
              <a:buChar char="•"/>
            </a:pPr>
            <a:r>
              <a:rPr lang="de-DE" sz="2000" i="1" dirty="0">
                <a:cs typeface="Arial" panose="020B0604020202020204" pitchFamily="34" charset="0"/>
              </a:rPr>
              <a:t>Welche Lernziele können mit den Workouts erreicht werden?</a:t>
            </a:r>
          </a:p>
          <a:p>
            <a:pPr marL="285750" indent="-285750" algn="just">
              <a:buFont typeface="Arial" panose="020B0604020202020204" pitchFamily="34" charset="0"/>
              <a:buChar char="•"/>
            </a:pPr>
            <a:r>
              <a:rPr lang="de-DE" sz="2000" i="1" dirty="0">
                <a:cs typeface="Arial" panose="020B0604020202020204" pitchFamily="34" charset="0"/>
              </a:rPr>
              <a:t>Welche Herausforderungen könnten entstehen? (</a:t>
            </a:r>
            <a:r>
              <a:rPr lang="de-DE" sz="2000" i="1" dirty="0" err="1">
                <a:cs typeface="Arial" panose="020B0604020202020204" pitchFamily="34" charset="0"/>
              </a:rPr>
              <a:t>Bsp</a:t>
            </a:r>
            <a:r>
              <a:rPr lang="de-DE" sz="2000" i="1" dirty="0">
                <a:cs typeface="Arial" panose="020B0604020202020204" pitchFamily="34" charset="0"/>
              </a:rPr>
              <a:t>: fehlerhafte Ausführung, Abschreckung durch Überforderung)</a:t>
            </a:r>
          </a:p>
          <a:p>
            <a:pPr marL="285750" indent="-285750" algn="just">
              <a:buFont typeface="Arial" panose="020B0604020202020204" pitchFamily="34" charset="0"/>
              <a:buChar char="•"/>
            </a:pPr>
            <a:r>
              <a:rPr lang="de-DE" sz="2000" i="1" dirty="0">
                <a:cs typeface="Arial" panose="020B0604020202020204" pitchFamily="34" charset="0"/>
              </a:rPr>
              <a:t>Eignen sich die Videos für alle Schülern und Schülerinnen? Welcher Anpassungsbedarf besteht?</a:t>
            </a:r>
          </a:p>
          <a:p>
            <a:pPr algn="just"/>
            <a:endParaRPr lang="de-DE" sz="2000" i="1" dirty="0">
              <a:cs typeface="Arial" panose="020B0604020202020204" pitchFamily="34" charset="0"/>
              <a:sym typeface="Wingdings" pitchFamily="2" charset="2"/>
            </a:endParaRPr>
          </a:p>
          <a:p>
            <a:pPr algn="just"/>
            <a:r>
              <a:rPr lang="de-DE" sz="2000" i="1" dirty="0">
                <a:cs typeface="Arial" panose="020B0604020202020204" pitchFamily="34" charset="0"/>
                <a:sym typeface="Wingdings" pitchFamily="2" charset="2"/>
              </a:rPr>
              <a:t> </a:t>
            </a:r>
            <a:r>
              <a:rPr lang="de-DE" sz="2000" i="1" dirty="0">
                <a:cs typeface="Arial" panose="020B0604020202020204" pitchFamily="34" charset="0"/>
              </a:rPr>
              <a:t>Wie kann man gemeinsam mit den Schülern und Schülerinnen einen gesunden (kritisch-reflektierten) Umgang zu den gesellschaftlich vermittelten Fitness-Idealen finden?</a:t>
            </a:r>
          </a:p>
        </p:txBody>
      </p:sp>
      <p:pic>
        <p:nvPicPr>
          <p:cNvPr id="3" name="Grafik 2">
            <a:extLst>
              <a:ext uri="{FF2B5EF4-FFF2-40B4-BE49-F238E27FC236}">
                <a16:creationId xmlns:a16="http://schemas.microsoft.com/office/drawing/2014/main" id="{98055301-D1C3-01B7-D5AD-9C62EEAC671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
        <p:nvSpPr>
          <p:cNvPr id="7" name="Sprechblase: rechteckig mit abgerundeten Ecken 16">
            <a:extLst>
              <a:ext uri="{FF2B5EF4-FFF2-40B4-BE49-F238E27FC236}">
                <a16:creationId xmlns:a16="http://schemas.microsoft.com/office/drawing/2014/main" id="{1CCB96D0-3AAE-0891-F561-647975CFF600}"/>
              </a:ext>
            </a:extLst>
          </p:cNvPr>
          <p:cNvSpPr/>
          <p:nvPr/>
        </p:nvSpPr>
        <p:spPr bwMode="auto">
          <a:xfrm>
            <a:off x="3150328" y="1405314"/>
            <a:ext cx="2101828" cy="696407"/>
          </a:xfrm>
          <a:prstGeom prst="wedgeRoundRectCallout">
            <a:avLst>
              <a:gd name="adj1" fmla="val -33259"/>
              <a:gd name="adj2" fmla="val -23303"/>
              <a:gd name="adj3" fmla="val 16667"/>
            </a:avLst>
          </a:prstGeom>
          <a:solidFill>
            <a:srgbClr val="CCF0FF"/>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Aft>
                <a:spcPts val="600"/>
              </a:spcAft>
            </a:pPr>
            <a:r>
              <a:rPr lang="de-DE" sz="1200" b="1" dirty="0">
                <a:solidFill>
                  <a:schemeClr val="tx1"/>
                </a:solidFill>
                <a:latin typeface="+mj-lt"/>
              </a:rPr>
              <a:t>MEDIALITÄT</a:t>
            </a:r>
          </a:p>
          <a:p>
            <a:pPr algn="ctr"/>
            <a:r>
              <a:rPr lang="de-DE" sz="1200" i="1" dirty="0">
                <a:solidFill>
                  <a:schemeClr val="tx1"/>
                </a:solidFill>
              </a:rPr>
              <a:t>(z.B. Bild, Text, Ton, Video…)</a:t>
            </a:r>
          </a:p>
        </p:txBody>
      </p:sp>
      <p:sp>
        <p:nvSpPr>
          <p:cNvPr id="8" name="Sprechblase: rechteckig mit abgerundeten Ecken 17">
            <a:extLst>
              <a:ext uri="{FF2B5EF4-FFF2-40B4-BE49-F238E27FC236}">
                <a16:creationId xmlns:a16="http://schemas.microsoft.com/office/drawing/2014/main" id="{107C60DB-E6D3-7F20-6E58-21F9F2E0797C}"/>
              </a:ext>
            </a:extLst>
          </p:cNvPr>
          <p:cNvSpPr/>
          <p:nvPr/>
        </p:nvSpPr>
        <p:spPr bwMode="auto">
          <a:xfrm>
            <a:off x="5455937" y="1366724"/>
            <a:ext cx="2101828" cy="717702"/>
          </a:xfrm>
          <a:prstGeom prst="wedgeRoundRectCallout">
            <a:avLst>
              <a:gd name="adj1" fmla="val -39575"/>
              <a:gd name="adj2" fmla="val -13200"/>
              <a:gd name="adj3" fmla="val 16667"/>
            </a:avLst>
          </a:prstGeom>
          <a:solidFill>
            <a:schemeClr val="accent4"/>
          </a:solidFill>
          <a:ln>
            <a:solidFill>
              <a:schemeClr val="accent4"/>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Aft>
                <a:spcPts val="600"/>
              </a:spcAft>
            </a:pPr>
            <a:r>
              <a:rPr lang="de-DE" sz="1200" b="1" dirty="0">
                <a:solidFill>
                  <a:schemeClr val="tx1"/>
                </a:solidFill>
                <a:latin typeface="+mj-lt"/>
              </a:rPr>
              <a:t>INTENTIONALITÄT</a:t>
            </a:r>
          </a:p>
          <a:p>
            <a:pPr algn="ctr"/>
            <a:r>
              <a:rPr lang="de-DE" sz="1200" i="1" dirty="0">
                <a:solidFill>
                  <a:schemeClr val="tx1"/>
                </a:solidFill>
              </a:rPr>
              <a:t>(z.B. Werbung, Mitteilung…)</a:t>
            </a:r>
          </a:p>
        </p:txBody>
      </p:sp>
      <p:sp>
        <p:nvSpPr>
          <p:cNvPr id="10" name="Sprechblase: rechteckig mit abgerundeten Ecken 18">
            <a:extLst>
              <a:ext uri="{FF2B5EF4-FFF2-40B4-BE49-F238E27FC236}">
                <a16:creationId xmlns:a16="http://schemas.microsoft.com/office/drawing/2014/main" id="{5B4406AF-D447-F86C-1ADE-B015E2BA65DC}"/>
              </a:ext>
            </a:extLst>
          </p:cNvPr>
          <p:cNvSpPr/>
          <p:nvPr/>
        </p:nvSpPr>
        <p:spPr bwMode="auto">
          <a:xfrm>
            <a:off x="7761546" y="1371317"/>
            <a:ext cx="2101827" cy="708515"/>
          </a:xfrm>
          <a:prstGeom prst="wedgeRoundRectCallout">
            <a:avLst>
              <a:gd name="adj1" fmla="val -42664"/>
              <a:gd name="adj2" fmla="val -15401"/>
              <a:gd name="adj3" fmla="val 16667"/>
            </a:avLst>
          </a:prstGeom>
          <a:solidFill>
            <a:srgbClr val="FFD579"/>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Aft>
                <a:spcPts val="600"/>
              </a:spcAft>
            </a:pPr>
            <a:r>
              <a:rPr lang="de-DE" sz="1200" b="1" dirty="0">
                <a:solidFill>
                  <a:schemeClr val="tx1"/>
                </a:solidFill>
                <a:latin typeface="+mj-lt"/>
              </a:rPr>
              <a:t>WAHRHEITSGEHALT</a:t>
            </a:r>
          </a:p>
          <a:p>
            <a:pPr algn="ctr"/>
            <a:r>
              <a:rPr lang="de-DE" sz="1200" i="1" dirty="0">
                <a:solidFill>
                  <a:schemeClr val="tx1"/>
                </a:solidFill>
              </a:rPr>
              <a:t>(z.B. Fakten, digitale Manipulationen…)</a:t>
            </a:r>
          </a:p>
        </p:txBody>
      </p:sp>
      <p:sp>
        <p:nvSpPr>
          <p:cNvPr id="11" name="Sprechblase: rechteckig mit abgerundeten Ecken 19">
            <a:extLst>
              <a:ext uri="{FF2B5EF4-FFF2-40B4-BE49-F238E27FC236}">
                <a16:creationId xmlns:a16="http://schemas.microsoft.com/office/drawing/2014/main" id="{F458AB28-11FA-E638-8C85-31958E38F88C}"/>
              </a:ext>
            </a:extLst>
          </p:cNvPr>
          <p:cNvSpPr/>
          <p:nvPr/>
        </p:nvSpPr>
        <p:spPr bwMode="auto">
          <a:xfrm>
            <a:off x="9987712" y="1366724"/>
            <a:ext cx="2101828" cy="717702"/>
          </a:xfrm>
          <a:prstGeom prst="wedgeRoundRectCallout">
            <a:avLst>
              <a:gd name="adj1" fmla="val -36538"/>
              <a:gd name="adj2" fmla="val 5983"/>
              <a:gd name="adj3" fmla="val 16667"/>
            </a:avLst>
          </a:prstGeom>
          <a:solidFill>
            <a:schemeClr val="accent2">
              <a:lumMod val="40000"/>
              <a:lumOff val="60000"/>
            </a:schemeClr>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Aft>
                <a:spcPts val="600"/>
              </a:spcAft>
            </a:pPr>
            <a:r>
              <a:rPr lang="de-DE" sz="1200" b="1" dirty="0">
                <a:solidFill>
                  <a:schemeClr val="tx1"/>
                </a:solidFill>
                <a:latin typeface="+mj-lt"/>
              </a:rPr>
              <a:t>QUELLTEXT</a:t>
            </a:r>
          </a:p>
          <a:p>
            <a:pPr algn="ctr"/>
            <a:r>
              <a:rPr lang="de-DE" sz="1200" i="1" dirty="0">
                <a:solidFill>
                  <a:schemeClr val="tx1"/>
                </a:solidFill>
              </a:rPr>
              <a:t>(z.B. Ursprung, </a:t>
            </a:r>
            <a:r>
              <a:rPr lang="de-DE" sz="1200" i="1" dirty="0" err="1">
                <a:solidFill>
                  <a:schemeClr val="tx1"/>
                </a:solidFill>
              </a:rPr>
              <a:t>Autor:in</a:t>
            </a:r>
            <a:r>
              <a:rPr lang="de-DE" sz="1200" i="1" dirty="0">
                <a:solidFill>
                  <a:schemeClr val="tx1"/>
                </a:solidFill>
              </a:rPr>
              <a:t>…)</a:t>
            </a:r>
          </a:p>
        </p:txBody>
      </p:sp>
    </p:spTree>
    <p:extLst>
      <p:ext uri="{BB962C8B-B14F-4D97-AF65-F5344CB8AC3E}">
        <p14:creationId xmlns:p14="http://schemas.microsoft.com/office/powerpoint/2010/main" val="3677345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C9AEA8-02B8-BE47-12D1-C4D515289AD6}"/>
            </a:ext>
          </a:extLst>
        </p:cNvPr>
        <p:cNvGrpSpPr/>
        <p:nvPr/>
      </p:nvGrpSpPr>
      <p:grpSpPr>
        <a:xfrm>
          <a:off x="0" y="0"/>
          <a:ext cx="0" cy="0"/>
          <a:chOff x="0" y="0"/>
          <a:chExt cx="0" cy="0"/>
        </a:xfrm>
      </p:grpSpPr>
      <p:sp>
        <p:nvSpPr>
          <p:cNvPr id="5" name="Datumsplatzhalter 3">
            <a:extLst>
              <a:ext uri="{FF2B5EF4-FFF2-40B4-BE49-F238E27FC236}">
                <a16:creationId xmlns:a16="http://schemas.microsoft.com/office/drawing/2014/main" id="{6FB37CD9-CC76-7BD8-8AE1-BCF10ED46769}"/>
              </a:ext>
            </a:extLst>
          </p:cNvPr>
          <p:cNvSpPr>
            <a:spLocks noGrp="1"/>
          </p:cNvSpPr>
          <p:nvPr>
            <p:ph type="dt" sz="half" idx="14"/>
          </p:nvPr>
        </p:nvSpPr>
        <p:spPr>
          <a:xfrm>
            <a:off x="493230" y="6497767"/>
            <a:ext cx="1267914" cy="153888"/>
          </a:xfrm>
        </p:spPr>
        <p:txBody>
          <a:bodyPr/>
          <a:lstStyle/>
          <a:p>
            <a:fld id="{BE64F6F3-3477-4C89-9056-C92CFB29775B}" type="datetime1">
              <a:rPr lang="de-DE" smtClean="0"/>
              <a:t>23.12.25</a:t>
            </a:fld>
            <a:endParaRPr lang="de-DE" dirty="0"/>
          </a:p>
        </p:txBody>
      </p:sp>
      <p:sp>
        <p:nvSpPr>
          <p:cNvPr id="7" name="Rechteck: abgerundete Ecken 20">
            <a:extLst>
              <a:ext uri="{FF2B5EF4-FFF2-40B4-BE49-F238E27FC236}">
                <a16:creationId xmlns:a16="http://schemas.microsoft.com/office/drawing/2014/main" id="{38511CD6-8BC8-86C0-DFBF-F826D48320EF}"/>
              </a:ext>
            </a:extLst>
          </p:cNvPr>
          <p:cNvSpPr/>
          <p:nvPr/>
        </p:nvSpPr>
        <p:spPr>
          <a:xfrm>
            <a:off x="1628020" y="2708920"/>
            <a:ext cx="8935960" cy="961329"/>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07ADFEE8-330D-8E20-762D-16636158A18D}"/>
              </a:ext>
            </a:extLst>
          </p:cNvPr>
          <p:cNvSpPr txBox="1"/>
          <p:nvPr/>
        </p:nvSpPr>
        <p:spPr>
          <a:xfrm>
            <a:off x="2596408" y="2773197"/>
            <a:ext cx="7799538" cy="811632"/>
          </a:xfrm>
          <a:prstGeom prst="rect">
            <a:avLst/>
          </a:prstGeom>
          <a:noFill/>
        </p:spPr>
        <p:txBody>
          <a:bodyPr wrap="square" lIns="0" tIns="0" rIns="0" bIns="0" rtlCol="0">
            <a:spAutoFit/>
          </a:bodyPr>
          <a:lstStyle/>
          <a:p>
            <a:pPr>
              <a:lnSpc>
                <a:spcPct val="113000"/>
              </a:lnSpc>
            </a:pPr>
            <a:r>
              <a:rPr lang="de-DE" sz="2400" b="1" dirty="0">
                <a:solidFill>
                  <a:schemeClr val="dk1"/>
                </a:solidFill>
              </a:rPr>
              <a:t>Theoretische Einordnung </a:t>
            </a:r>
            <a:r>
              <a:rPr lang="de-DE" sz="2400" dirty="0">
                <a:solidFill>
                  <a:schemeClr val="dk1"/>
                </a:solidFill>
              </a:rPr>
              <a:t>– Bedeutung und Auswirkungen von </a:t>
            </a:r>
            <a:r>
              <a:rPr lang="de-DE" sz="2400" dirty="0" err="1">
                <a:solidFill>
                  <a:schemeClr val="dk1"/>
                </a:solidFill>
              </a:rPr>
              <a:t>Social</a:t>
            </a:r>
            <a:r>
              <a:rPr lang="de-DE" sz="2400" dirty="0">
                <a:solidFill>
                  <a:schemeClr val="dk1"/>
                </a:solidFill>
              </a:rPr>
              <a:t> Media auf Schülerinnen und Schüler</a:t>
            </a:r>
          </a:p>
        </p:txBody>
      </p:sp>
      <p:pic>
        <p:nvPicPr>
          <p:cNvPr id="9" name="Grafik 8">
            <a:extLst>
              <a:ext uri="{FF2B5EF4-FFF2-40B4-BE49-F238E27FC236}">
                <a16:creationId xmlns:a16="http://schemas.microsoft.com/office/drawing/2014/main" id="{B0E6EF6A-B3B8-0C61-84C8-2B81240AB1F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89524" y="2778878"/>
            <a:ext cx="906884" cy="906884"/>
          </a:xfrm>
          <a:prstGeom prst="rect">
            <a:avLst/>
          </a:prstGeom>
        </p:spPr>
      </p:pic>
      <p:sp>
        <p:nvSpPr>
          <p:cNvPr id="10" name="Fußzeilenplatzhalter 4">
            <a:extLst>
              <a:ext uri="{FF2B5EF4-FFF2-40B4-BE49-F238E27FC236}">
                <a16:creationId xmlns:a16="http://schemas.microsoft.com/office/drawing/2014/main" id="{B68840CD-81CA-5F96-E175-44F74E369E36}"/>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18452696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4D53F-B087-6A96-2BBA-BDBE682BCDFA}"/>
            </a:ext>
          </a:extLst>
        </p:cNvPr>
        <p:cNvGrpSpPr/>
        <p:nvPr/>
      </p:nvGrpSpPr>
      <p:grpSpPr>
        <a:xfrm>
          <a:off x="0" y="0"/>
          <a:ext cx="0" cy="0"/>
          <a:chOff x="0" y="0"/>
          <a:chExt cx="0" cy="0"/>
        </a:xfrm>
      </p:grpSpPr>
      <p:sp>
        <p:nvSpPr>
          <p:cNvPr id="12" name="Rechteck 11">
            <a:extLst>
              <a:ext uri="{FF2B5EF4-FFF2-40B4-BE49-F238E27FC236}">
                <a16:creationId xmlns:a16="http://schemas.microsoft.com/office/drawing/2014/main" id="{873D5A59-02D6-2BB9-EDC1-3D7E84D79B4B}"/>
              </a:ext>
            </a:extLst>
          </p:cNvPr>
          <p:cNvSpPr/>
          <p:nvPr/>
        </p:nvSpPr>
        <p:spPr>
          <a:xfrm>
            <a:off x="550863" y="833269"/>
            <a:ext cx="7993409" cy="146607"/>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6" name="Rechteck: abgerundete Ecken 20">
            <a:extLst>
              <a:ext uri="{FF2B5EF4-FFF2-40B4-BE49-F238E27FC236}">
                <a16:creationId xmlns:a16="http://schemas.microsoft.com/office/drawing/2014/main" id="{D55541B0-29A2-7FAA-DDDA-846028933EC1}"/>
              </a:ext>
            </a:extLst>
          </p:cNvPr>
          <p:cNvSpPr/>
          <p:nvPr/>
        </p:nvSpPr>
        <p:spPr>
          <a:xfrm>
            <a:off x="119336" y="3563915"/>
            <a:ext cx="9609776" cy="961329"/>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x</a:t>
            </a:r>
          </a:p>
        </p:txBody>
      </p:sp>
      <p:sp>
        <p:nvSpPr>
          <p:cNvPr id="15" name="Rechteck: abgerundete Ecken 20">
            <a:extLst>
              <a:ext uri="{FF2B5EF4-FFF2-40B4-BE49-F238E27FC236}">
                <a16:creationId xmlns:a16="http://schemas.microsoft.com/office/drawing/2014/main" id="{264BC5E5-B5A4-7C27-4A69-05BE5B7E6B55}"/>
              </a:ext>
            </a:extLst>
          </p:cNvPr>
          <p:cNvSpPr/>
          <p:nvPr/>
        </p:nvSpPr>
        <p:spPr>
          <a:xfrm>
            <a:off x="2927648" y="5234259"/>
            <a:ext cx="9073008" cy="961329"/>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x</a:t>
            </a:r>
          </a:p>
        </p:txBody>
      </p:sp>
      <p:sp>
        <p:nvSpPr>
          <p:cNvPr id="4" name="Titel 3">
            <a:extLst>
              <a:ext uri="{FF2B5EF4-FFF2-40B4-BE49-F238E27FC236}">
                <a16:creationId xmlns:a16="http://schemas.microsoft.com/office/drawing/2014/main" id="{C4F120A8-0294-D884-E641-7760D472533D}"/>
              </a:ext>
            </a:extLst>
          </p:cNvPr>
          <p:cNvSpPr>
            <a:spLocks noGrp="1"/>
          </p:cNvSpPr>
          <p:nvPr>
            <p:ph type="title"/>
          </p:nvPr>
        </p:nvSpPr>
        <p:spPr>
          <a:xfrm>
            <a:off x="551384" y="548680"/>
            <a:ext cx="10063733" cy="922809"/>
          </a:xfrm>
        </p:spPr>
        <p:txBody>
          <a:bodyPr/>
          <a:lstStyle/>
          <a:p>
            <a:r>
              <a:rPr lang="de-DE" dirty="0"/>
              <a:t>Die Lebenswelt der Kinder und Jugendlichen ist digital</a:t>
            </a:r>
            <a:br>
              <a:rPr lang="de-DE" dirty="0"/>
            </a:br>
            <a:r>
              <a:rPr lang="de-DE" sz="2000" dirty="0"/>
              <a:t>THEORETISCHE EINORDNUNG</a:t>
            </a:r>
          </a:p>
        </p:txBody>
      </p:sp>
      <p:sp>
        <p:nvSpPr>
          <p:cNvPr id="7" name="Inhaltsplatzhalter 4">
            <a:extLst>
              <a:ext uri="{FF2B5EF4-FFF2-40B4-BE49-F238E27FC236}">
                <a16:creationId xmlns:a16="http://schemas.microsoft.com/office/drawing/2014/main" id="{1738DBB2-A0AC-FEEB-16B6-856E4347FC8C}"/>
              </a:ext>
            </a:extLst>
          </p:cNvPr>
          <p:cNvSpPr txBox="1">
            <a:spLocks/>
          </p:cNvSpPr>
          <p:nvPr/>
        </p:nvSpPr>
        <p:spPr>
          <a:xfrm>
            <a:off x="3071664" y="5375154"/>
            <a:ext cx="8749605" cy="654656"/>
          </a:xfrm>
          <a:prstGeom prst="rect">
            <a:avLst/>
          </a:prstGeom>
          <a:ln w="12700" cap="flat" cmpd="sng" algn="ctr">
            <a:noFill/>
            <a:prstDash val="solid"/>
            <a:miter lim="800000"/>
          </a:ln>
        </p:spPr>
        <p:style>
          <a:lnRef idx="2">
            <a:schemeClr val="accent1"/>
          </a:lnRef>
          <a:fillRef idx="1">
            <a:schemeClr val="lt1"/>
          </a:fillRef>
          <a:effectRef idx="0">
            <a:schemeClr val="accent1"/>
          </a:effectRef>
          <a:fontRef idx="minor">
            <a:schemeClr val="dk1"/>
          </a:fontRef>
        </p:style>
        <p:txBody>
          <a:bodyPr/>
          <a:lstStyle>
            <a:lvl1pPr marL="0" indent="0" algn="l" defTabSz="914400" rtl="0" eaLnBrk="1" latinLnBrk="0" hangingPunct="1">
              <a:lnSpc>
                <a:spcPct val="114000"/>
              </a:lnSpc>
              <a:spcBef>
                <a:spcPts val="1200"/>
              </a:spcBef>
              <a:buFont typeface="Arial" panose="020B0604020202020204" pitchFamily="34" charset="0"/>
              <a:buNone/>
              <a:defRPr sz="1800" kern="1200" spc="30" baseline="0">
                <a:solidFill>
                  <a:schemeClr val="dk1"/>
                </a:solidFill>
                <a:latin typeface="+mn-lt"/>
                <a:ea typeface="+mn-ea"/>
                <a:cs typeface="+mn-cs"/>
              </a:defRPr>
            </a:lvl1pPr>
            <a:lvl2pPr marL="361950" indent="-361950" algn="l" defTabSz="914400" rtl="0" eaLnBrk="1" latinLnBrk="0" hangingPunct="1">
              <a:lnSpc>
                <a:spcPct val="114000"/>
              </a:lnSpc>
              <a:spcBef>
                <a:spcPts val="500"/>
              </a:spcBef>
              <a:buFont typeface="Kantumruy Pro" pitchFamily="2" charset="0"/>
              <a:buChar char="—"/>
              <a:defRPr sz="1800" kern="1200" spc="30" baseline="0">
                <a:solidFill>
                  <a:schemeClr val="dk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1600" kern="1200" spc="30" baseline="0">
                <a:solidFill>
                  <a:schemeClr val="dk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400" kern="1200" spc="30" baseline="0">
                <a:solidFill>
                  <a:schemeClr val="dk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400" kern="1200" spc="30" baseline="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a:spcBef>
                <a:spcPts val="400"/>
              </a:spcBef>
              <a:tabLst>
                <a:tab pos="1347788" algn="l"/>
              </a:tabLst>
            </a:pPr>
            <a:r>
              <a:rPr lang="de-DE" altLang="de-DE" dirty="0"/>
              <a:t>Körper aus individuell-subjektivistischer Perspektive </a:t>
            </a:r>
            <a:r>
              <a:rPr lang="de-DE" altLang="de-DE" sz="1200" dirty="0"/>
              <a:t>(Steuerwald, 2006, S. 5)</a:t>
            </a:r>
            <a:br>
              <a:rPr lang="de-DE" altLang="de-DE" dirty="0"/>
            </a:br>
            <a:r>
              <a:rPr lang="de-DE" altLang="de-DE" b="1" dirty="0"/>
              <a:t>= </a:t>
            </a:r>
            <a:r>
              <a:rPr lang="de-DE" altLang="de-DE" dirty="0"/>
              <a:t>aktive Rolle als</a:t>
            </a:r>
            <a:r>
              <a:rPr lang="de-DE" altLang="de-DE" b="1" dirty="0"/>
              <a:t> Produzent von Gesellschaft</a:t>
            </a:r>
          </a:p>
        </p:txBody>
      </p:sp>
      <p:sp>
        <p:nvSpPr>
          <p:cNvPr id="8" name="Inhaltsplatzhalter 4">
            <a:extLst>
              <a:ext uri="{FF2B5EF4-FFF2-40B4-BE49-F238E27FC236}">
                <a16:creationId xmlns:a16="http://schemas.microsoft.com/office/drawing/2014/main" id="{E9DD9B00-EA9A-D6FD-EA18-BBF205993BB4}"/>
              </a:ext>
            </a:extLst>
          </p:cNvPr>
          <p:cNvSpPr txBox="1">
            <a:spLocks/>
          </p:cNvSpPr>
          <p:nvPr/>
        </p:nvSpPr>
        <p:spPr>
          <a:xfrm>
            <a:off x="209303" y="3723725"/>
            <a:ext cx="9519809" cy="706189"/>
          </a:xfrm>
          <a:prstGeom prst="rect">
            <a:avLst/>
          </a:prstGeom>
          <a:ln>
            <a:noFill/>
          </a:ln>
        </p:spPr>
        <p:style>
          <a:lnRef idx="2">
            <a:schemeClr val="accent1"/>
          </a:lnRef>
          <a:fillRef idx="1">
            <a:schemeClr val="lt1"/>
          </a:fillRef>
          <a:effectRef idx="0">
            <a:schemeClr val="accent1"/>
          </a:effectRef>
          <a:fontRef idx="minor">
            <a:schemeClr val="dk1"/>
          </a:fontRef>
        </p:style>
        <p:txBody>
          <a:bodyPr>
            <a:noAutofit/>
          </a:bodyPr>
          <a:lstStyle>
            <a:lvl1pPr marL="269875" indent="-269875" algn="l" defTabSz="457200" rtl="0" eaLnBrk="1" fontAlgn="base" hangingPunct="1">
              <a:spcBef>
                <a:spcPct val="20000"/>
              </a:spcBef>
              <a:spcAft>
                <a:spcPct val="0"/>
              </a:spcAft>
              <a:buClr>
                <a:srgbClr val="D8413E"/>
              </a:buClr>
              <a:buFont typeface="Symbol" charset="2"/>
              <a:buChar char="-"/>
              <a:defRPr sz="1800" kern="120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1pPr>
            <a:lvl2pPr marL="714375" indent="-257175" algn="l" defTabSz="457200" rtl="0" eaLnBrk="1" fontAlgn="base" hangingPunct="1">
              <a:spcBef>
                <a:spcPct val="20000"/>
              </a:spcBef>
              <a:spcAft>
                <a:spcPct val="0"/>
              </a:spcAft>
              <a:buClr>
                <a:srgbClr val="D8413E"/>
              </a:buClr>
              <a:buFont typeface="Symbol" charset="2"/>
              <a:buChar char="-"/>
              <a:defRPr sz="1600" kern="120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2pPr>
            <a:lvl3pPr marL="1160463" indent="-246063" algn="l" defTabSz="457200" rtl="0" eaLnBrk="1" fontAlgn="base" hangingPunct="1">
              <a:spcBef>
                <a:spcPct val="20000"/>
              </a:spcBef>
              <a:spcAft>
                <a:spcPct val="0"/>
              </a:spcAft>
              <a:buClr>
                <a:srgbClr val="D8413E"/>
              </a:buClr>
              <a:buFont typeface="Symbol" charset="2"/>
              <a:buChar char="-"/>
              <a:defRPr sz="1600" kern="120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3pPr>
            <a:lvl4pPr marL="1617663" indent="-246063" algn="l" defTabSz="457200" rtl="0" eaLnBrk="1" fontAlgn="base" hangingPunct="1">
              <a:spcBef>
                <a:spcPct val="20000"/>
              </a:spcBef>
              <a:spcAft>
                <a:spcPct val="0"/>
              </a:spcAft>
              <a:buClr>
                <a:srgbClr val="D8413E"/>
              </a:buClr>
              <a:buFont typeface="Symbol" charset="2"/>
              <a:buChar char="-"/>
              <a:defRPr sz="1600" kern="120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4pPr>
            <a:lvl5pPr marL="2063750" indent="-234950" algn="l" defTabSz="457200" rtl="0" eaLnBrk="1" fontAlgn="base" hangingPunct="1">
              <a:spcBef>
                <a:spcPct val="20000"/>
              </a:spcBef>
              <a:spcAft>
                <a:spcPct val="0"/>
              </a:spcAft>
              <a:buClr>
                <a:srgbClr val="D8413E"/>
              </a:buClr>
              <a:buFont typeface="Symbol" charset="2"/>
              <a:buChar char="-"/>
              <a:defRPr sz="1600" kern="120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defTabSz="914400">
              <a:lnSpc>
                <a:spcPct val="114000"/>
              </a:lnSpc>
              <a:spcBef>
                <a:spcPts val="400"/>
              </a:spcBef>
              <a:buNone/>
              <a:tabLst>
                <a:tab pos="1347788" algn="l"/>
              </a:tabLst>
            </a:pPr>
            <a:r>
              <a:rPr lang="de-DE" altLang="de-DE" spc="30" dirty="0">
                <a:solidFill>
                  <a:schemeClr val="dk1"/>
                </a:solidFill>
                <a:latin typeface="+mn-lt"/>
                <a:ea typeface="+mn-ea"/>
                <a:cs typeface="+mn-cs"/>
              </a:rPr>
              <a:t>Körper aus „gesellschaftlich-objektivistischer Perspektive“ </a:t>
            </a:r>
            <a:r>
              <a:rPr lang="de-DE" altLang="de-DE" sz="1200" spc="30" dirty="0">
                <a:solidFill>
                  <a:schemeClr val="dk1"/>
                </a:solidFill>
                <a:latin typeface="+mn-lt"/>
                <a:ea typeface="+mn-ea"/>
                <a:cs typeface="+mn-cs"/>
              </a:rPr>
              <a:t>(Steuerwald, 2006, S. 5)</a:t>
            </a:r>
            <a:br>
              <a:rPr lang="de-DE" altLang="de-DE" sz="1200" spc="30" dirty="0">
                <a:solidFill>
                  <a:schemeClr val="dk1"/>
                </a:solidFill>
                <a:latin typeface="+mn-lt"/>
                <a:ea typeface="+mn-ea"/>
                <a:cs typeface="+mn-cs"/>
              </a:rPr>
            </a:br>
            <a:r>
              <a:rPr lang="de-DE" altLang="de-DE" spc="30" dirty="0">
                <a:solidFill>
                  <a:schemeClr val="dk1"/>
                </a:solidFill>
                <a:latin typeface="+mn-lt"/>
                <a:ea typeface="+mn-ea"/>
                <a:cs typeface="+mn-cs"/>
              </a:rPr>
              <a:t>= passive Rolle als </a:t>
            </a:r>
            <a:r>
              <a:rPr lang="de-DE" altLang="de-DE" b="1" spc="30" dirty="0">
                <a:solidFill>
                  <a:schemeClr val="dk1"/>
                </a:solidFill>
                <a:latin typeface="+mn-lt"/>
                <a:ea typeface="+mn-ea"/>
                <a:cs typeface="+mn-cs"/>
              </a:rPr>
              <a:t>Produkt von Gesellschaft </a:t>
            </a:r>
            <a:r>
              <a:rPr lang="de-DE" altLang="de-DE" sz="1200" spc="30" dirty="0">
                <a:solidFill>
                  <a:schemeClr val="dk1"/>
                </a:solidFill>
                <a:latin typeface="+mn-lt"/>
                <a:ea typeface="+mn-ea"/>
                <a:cs typeface="+mn-cs"/>
              </a:rPr>
              <a:t>(</a:t>
            </a:r>
            <a:r>
              <a:rPr lang="de-DE" altLang="de-DE" sz="1200" spc="30" dirty="0" err="1">
                <a:solidFill>
                  <a:schemeClr val="dk1"/>
                </a:solidFill>
                <a:latin typeface="+mn-lt"/>
                <a:ea typeface="+mn-ea"/>
                <a:cs typeface="+mn-cs"/>
              </a:rPr>
              <a:t>Gugutzer</a:t>
            </a:r>
            <a:r>
              <a:rPr lang="de-DE" altLang="de-DE" sz="1200" spc="30" dirty="0">
                <a:solidFill>
                  <a:schemeClr val="dk1"/>
                </a:solidFill>
                <a:latin typeface="+mn-lt"/>
                <a:ea typeface="+mn-ea"/>
                <a:cs typeface="+mn-cs"/>
              </a:rPr>
              <a:t> 2006)</a:t>
            </a:r>
          </a:p>
        </p:txBody>
      </p:sp>
      <p:sp>
        <p:nvSpPr>
          <p:cNvPr id="9" name="Textplatzhalter 23">
            <a:extLst>
              <a:ext uri="{FF2B5EF4-FFF2-40B4-BE49-F238E27FC236}">
                <a16:creationId xmlns:a16="http://schemas.microsoft.com/office/drawing/2014/main" id="{08988A07-06AE-38AF-8591-271C78892AEE}"/>
              </a:ext>
            </a:extLst>
          </p:cNvPr>
          <p:cNvSpPr txBox="1">
            <a:spLocks/>
          </p:cNvSpPr>
          <p:nvPr/>
        </p:nvSpPr>
        <p:spPr>
          <a:xfrm>
            <a:off x="5087888" y="4502878"/>
            <a:ext cx="437322" cy="377740"/>
          </a:xfrm>
          <a:prstGeom prst="rect">
            <a:avLst/>
          </a:prstGeom>
        </p:spPr>
        <p:txBody>
          <a:bodyPr anchor="b">
            <a:noAutofit/>
          </a:bodyPr>
          <a:lstStyle>
            <a:lvl1pPr marL="342900" indent="-342900" algn="l" defTabSz="457200" rtl="0" eaLnBrk="1" fontAlgn="base" hangingPunct="1">
              <a:spcBef>
                <a:spcPct val="20000"/>
              </a:spcBef>
              <a:spcAft>
                <a:spcPct val="0"/>
              </a:spcAft>
              <a:buFont typeface="Symbol" panose="05050102010706020507" pitchFamily="18" charset="2"/>
              <a:defRPr sz="1400" kern="1200" cap="all">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1pPr>
            <a:lvl2pPr marL="457200" algn="l" defTabSz="457200" rtl="0" eaLnBrk="1" fontAlgn="base" hangingPunct="1">
              <a:spcBef>
                <a:spcPct val="20000"/>
              </a:spcBef>
              <a:spcAft>
                <a:spcPct val="0"/>
              </a:spcAft>
              <a:buFont typeface="Arial" panose="020B0604020202020204" pitchFamily="34" charset="0"/>
              <a:defRPr kern="1200">
                <a:solidFill>
                  <a:schemeClr val="tx1"/>
                </a:solidFill>
                <a:latin typeface="Arial"/>
                <a:ea typeface="MS PGothic" panose="020B0600070205080204" pitchFamily="34" charset="-128"/>
                <a:cs typeface="Arial"/>
              </a:defRPr>
            </a:lvl2pPr>
            <a:lvl3pPr marL="914400" algn="l" defTabSz="457200" rtl="0" eaLnBrk="1" fontAlgn="base" hangingPunct="1">
              <a:spcBef>
                <a:spcPct val="20000"/>
              </a:spcBef>
              <a:spcAft>
                <a:spcPct val="0"/>
              </a:spcAft>
              <a:buFont typeface="Arial" panose="020B0604020202020204" pitchFamily="34" charset="0"/>
              <a:defRPr sz="1200" kern="1200">
                <a:solidFill>
                  <a:schemeClr val="tx1"/>
                </a:solidFill>
                <a:latin typeface="Arial"/>
                <a:ea typeface="MS PGothic" panose="020B0600070205080204" pitchFamily="34" charset="-128"/>
                <a:cs typeface="Arial"/>
              </a:defRPr>
            </a:lvl3pPr>
            <a:lvl4pPr marL="1371600" algn="l" defTabSz="457200" rtl="0" eaLnBrk="1" fontAlgn="base" hangingPunct="1">
              <a:spcBef>
                <a:spcPct val="20000"/>
              </a:spcBef>
              <a:spcAft>
                <a:spcPct val="0"/>
              </a:spcAft>
              <a:buFont typeface="Arial" panose="020B0604020202020204" pitchFamily="34" charset="0"/>
              <a:defRPr sz="1200" kern="1200">
                <a:solidFill>
                  <a:schemeClr val="tx1"/>
                </a:solidFill>
                <a:latin typeface="Arial"/>
                <a:ea typeface="MS PGothic" panose="020B0600070205080204" pitchFamily="34" charset="-128"/>
                <a:cs typeface="Arial"/>
              </a:defRPr>
            </a:lvl4pPr>
            <a:lvl5pPr marL="1828800" algn="l" defTabSz="457200" rtl="0" eaLnBrk="1" fontAlgn="base" hangingPunct="1">
              <a:spcBef>
                <a:spcPct val="20000"/>
              </a:spcBef>
              <a:spcAft>
                <a:spcPct val="0"/>
              </a:spcAft>
              <a:buFont typeface="Arial" panose="020B0604020202020204" pitchFamily="34" charset="0"/>
              <a:defRPr sz="1200" kern="1200">
                <a:solidFill>
                  <a:schemeClr val="tx1"/>
                </a:solidFill>
                <a:latin typeface="Arial"/>
                <a:ea typeface="MS PGothic" panose="020B0600070205080204" pitchFamily="34"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r>
              <a:rPr lang="de-DE" altLang="de-DE" cap="none" dirty="0">
                <a:latin typeface="Arial" panose="020B0604020202020204" pitchFamily="34" charset="0"/>
                <a:cs typeface="Arial" panose="020B0604020202020204" pitchFamily="34" charset="0"/>
              </a:rPr>
              <a:t>vs.</a:t>
            </a:r>
          </a:p>
        </p:txBody>
      </p:sp>
      <p:cxnSp>
        <p:nvCxnSpPr>
          <p:cNvPr id="10" name="Gerade Verbindung 9">
            <a:extLst>
              <a:ext uri="{FF2B5EF4-FFF2-40B4-BE49-F238E27FC236}">
                <a16:creationId xmlns:a16="http://schemas.microsoft.com/office/drawing/2014/main" id="{D1417342-4A23-B1C8-CAD6-A06CAB082ADD}"/>
              </a:ext>
            </a:extLst>
          </p:cNvPr>
          <p:cNvCxnSpPr>
            <a:cxnSpLocks/>
          </p:cNvCxnSpPr>
          <p:nvPr/>
        </p:nvCxnSpPr>
        <p:spPr>
          <a:xfrm>
            <a:off x="2563273" y="4879751"/>
            <a:ext cx="5406887" cy="0"/>
          </a:xfrm>
          <a:prstGeom prst="line">
            <a:avLst/>
          </a:prstGeom>
          <a:ln w="34925"/>
        </p:spPr>
        <p:style>
          <a:lnRef idx="2">
            <a:schemeClr val="accent1"/>
          </a:lnRef>
          <a:fillRef idx="0">
            <a:schemeClr val="accent1"/>
          </a:fillRef>
          <a:effectRef idx="1">
            <a:schemeClr val="accent1"/>
          </a:effectRef>
          <a:fontRef idx="minor">
            <a:schemeClr val="tx1"/>
          </a:fontRef>
        </p:style>
      </p:cxnSp>
      <p:sp>
        <p:nvSpPr>
          <p:cNvPr id="2" name="Inhaltsplatzhalter 4">
            <a:extLst>
              <a:ext uri="{FF2B5EF4-FFF2-40B4-BE49-F238E27FC236}">
                <a16:creationId xmlns:a16="http://schemas.microsoft.com/office/drawing/2014/main" id="{E09E9DB7-F435-02C3-8C9F-2D09FD3571E5}"/>
              </a:ext>
            </a:extLst>
          </p:cNvPr>
          <p:cNvSpPr txBox="1">
            <a:spLocks/>
          </p:cNvSpPr>
          <p:nvPr/>
        </p:nvSpPr>
        <p:spPr>
          <a:xfrm>
            <a:off x="335360" y="1623741"/>
            <a:ext cx="10899775" cy="1558276"/>
          </a:xfrm>
          <a:prstGeom prst="rect">
            <a:avLst/>
          </a:prstGeom>
        </p:spPr>
        <p:txBody>
          <a:bodyPr vert="horz" lIns="0" tIns="0" rIns="0" bIns="0" rtlCol="0">
            <a:noAutofit/>
          </a:bodyPr>
          <a:lstStyle>
            <a:lvl1pPr marL="0" indent="0" algn="l" defTabSz="914400" rtl="0" eaLnBrk="1" latinLnBrk="0" hangingPunct="1">
              <a:lnSpc>
                <a:spcPct val="114000"/>
              </a:lnSpc>
              <a:spcBef>
                <a:spcPts val="1200"/>
              </a:spcBef>
              <a:buFont typeface="Arial" panose="020B0604020202020204" pitchFamily="34" charset="0"/>
              <a:buNone/>
              <a:defRPr sz="1800" kern="1200" spc="30" baseline="0">
                <a:solidFill>
                  <a:schemeClr val="tx1"/>
                </a:solidFill>
                <a:latin typeface="+mn-lt"/>
                <a:ea typeface="+mn-ea"/>
                <a:cs typeface="+mn-cs"/>
              </a:defRPr>
            </a:lvl1pPr>
            <a:lvl2pPr marL="361950" indent="-361950" algn="l" defTabSz="914400" rtl="0" eaLnBrk="1" latinLnBrk="0" hangingPunct="1">
              <a:lnSpc>
                <a:spcPct val="114000"/>
              </a:lnSpc>
              <a:spcBef>
                <a:spcPts val="500"/>
              </a:spcBef>
              <a:buFont typeface="Kantumruy Pro" pitchFamily="2" charset="0"/>
              <a:buChar char="—"/>
              <a:defRPr sz="18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4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4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50000"/>
              </a:lnSpc>
              <a:spcBef>
                <a:spcPts val="533"/>
              </a:spcBef>
              <a:tabLst>
                <a:tab pos="1797006" algn="l"/>
              </a:tabLst>
            </a:pPr>
            <a:r>
              <a:rPr lang="de-DE" altLang="de-DE" sz="2150" i="1" dirty="0">
                <a:cs typeface="Arial" panose="020B0604020202020204" pitchFamily="34" charset="0"/>
                <a:sym typeface="Wingdings" pitchFamily="2" charset="2"/>
              </a:rPr>
              <a:t>“Der Körper wird zum Werkzeug und Instrument sowie zur ästhetischen Gestaltungsfläche für (Selbst-)Inszenierungs- und Gestaltungspraxen“ </a:t>
            </a:r>
          </a:p>
          <a:p>
            <a:pPr algn="ctr">
              <a:lnSpc>
                <a:spcPct val="150000"/>
              </a:lnSpc>
              <a:spcBef>
                <a:spcPts val="533"/>
              </a:spcBef>
              <a:tabLst>
                <a:tab pos="1797006" algn="l"/>
              </a:tabLst>
            </a:pPr>
            <a:r>
              <a:rPr lang="de-DE" altLang="de-DE" sz="1200" i="1" dirty="0">
                <a:cs typeface="Arial" panose="020B0604020202020204" pitchFamily="34" charset="0"/>
                <a:sym typeface="Wingdings" pitchFamily="2" charset="2"/>
              </a:rPr>
              <a:t>(</a:t>
            </a:r>
            <a:r>
              <a:rPr lang="de-DE" altLang="de-DE" sz="1200" i="1" dirty="0" err="1">
                <a:cs typeface="Arial" panose="020B0604020202020204" pitchFamily="34" charset="0"/>
                <a:sym typeface="Wingdings" pitchFamily="2" charset="2"/>
              </a:rPr>
              <a:t>Pürgstaller</a:t>
            </a:r>
            <a:r>
              <a:rPr lang="de-DE" altLang="de-DE" sz="1200" i="1" dirty="0">
                <a:cs typeface="Arial" panose="020B0604020202020204" pitchFamily="34" charset="0"/>
                <a:sym typeface="Wingdings" pitchFamily="2" charset="2"/>
              </a:rPr>
              <a:t>, 2023, S. 3)</a:t>
            </a:r>
          </a:p>
        </p:txBody>
      </p:sp>
      <p:sp>
        <p:nvSpPr>
          <p:cNvPr id="3" name="Datumsplatzhalter 3">
            <a:extLst>
              <a:ext uri="{FF2B5EF4-FFF2-40B4-BE49-F238E27FC236}">
                <a16:creationId xmlns:a16="http://schemas.microsoft.com/office/drawing/2014/main" id="{2EF851E5-5470-530F-5382-32D0CFEA376C}"/>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6" name="Foliennummernplatzhalter 5">
            <a:extLst>
              <a:ext uri="{FF2B5EF4-FFF2-40B4-BE49-F238E27FC236}">
                <a16:creationId xmlns:a16="http://schemas.microsoft.com/office/drawing/2014/main" id="{23A7818A-835F-F59B-035D-088D03386E72}"/>
              </a:ext>
            </a:extLst>
          </p:cNvPr>
          <p:cNvSpPr>
            <a:spLocks noGrp="1"/>
          </p:cNvSpPr>
          <p:nvPr>
            <p:ph type="sldNum" sz="quarter" idx="16"/>
          </p:nvPr>
        </p:nvSpPr>
        <p:spPr>
          <a:xfrm>
            <a:off x="8897937" y="6497767"/>
            <a:ext cx="2743200" cy="153888"/>
          </a:xfrm>
        </p:spPr>
        <p:txBody>
          <a:bodyPr/>
          <a:lstStyle/>
          <a:p>
            <a:r>
              <a:rPr lang="de-DE" dirty="0"/>
              <a:t>Seite </a:t>
            </a:r>
            <a:fld id="{CE6CAF4D-DD0D-4F34-9F3A-F974D54A280A}" type="slidenum">
              <a:rPr lang="de-DE" smtClean="0"/>
              <a:pPr/>
              <a:t>23</a:t>
            </a:fld>
            <a:endParaRPr lang="de-DE" dirty="0"/>
          </a:p>
        </p:txBody>
      </p:sp>
      <p:sp>
        <p:nvSpPr>
          <p:cNvPr id="11" name="Fußzeilenplatzhalter 4">
            <a:extLst>
              <a:ext uri="{FF2B5EF4-FFF2-40B4-BE49-F238E27FC236}">
                <a16:creationId xmlns:a16="http://schemas.microsoft.com/office/drawing/2014/main" id="{8BF831BF-A515-AAF3-3296-B2FF88EA928F}"/>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833953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animBg="1"/>
      <p:bldP spid="7" grpId="0" animBg="1"/>
      <p:bldP spid="8" grpId="0" animBg="1"/>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17C25-5613-4993-680E-D5E932155EDF}"/>
            </a:ext>
          </a:extLst>
        </p:cNvPr>
        <p:cNvGrpSpPr/>
        <p:nvPr/>
      </p:nvGrpSpPr>
      <p:grpSpPr>
        <a:xfrm>
          <a:off x="0" y="0"/>
          <a:ext cx="0" cy="0"/>
          <a:chOff x="0" y="0"/>
          <a:chExt cx="0" cy="0"/>
        </a:xfrm>
      </p:grpSpPr>
      <p:sp>
        <p:nvSpPr>
          <p:cNvPr id="7" name="Rechteck 6">
            <a:extLst>
              <a:ext uri="{FF2B5EF4-FFF2-40B4-BE49-F238E27FC236}">
                <a16:creationId xmlns:a16="http://schemas.microsoft.com/office/drawing/2014/main" id="{167EAE67-EEAA-A6B3-4640-F70E549534C3}"/>
              </a:ext>
            </a:extLst>
          </p:cNvPr>
          <p:cNvSpPr/>
          <p:nvPr/>
        </p:nvSpPr>
        <p:spPr>
          <a:xfrm>
            <a:off x="550863" y="833269"/>
            <a:ext cx="3744937" cy="219467"/>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CDEF0C66-5BB2-39DB-1BDC-38E54E640188}"/>
              </a:ext>
            </a:extLst>
          </p:cNvPr>
          <p:cNvSpPr>
            <a:spLocks noGrp="1"/>
          </p:cNvSpPr>
          <p:nvPr>
            <p:ph type="title"/>
          </p:nvPr>
        </p:nvSpPr>
        <p:spPr/>
        <p:txBody>
          <a:bodyPr/>
          <a:lstStyle/>
          <a:p>
            <a:r>
              <a:rPr lang="de-DE" dirty="0"/>
              <a:t>Theoretische Einordnung</a:t>
            </a:r>
            <a:br>
              <a:rPr lang="de-DE" dirty="0"/>
            </a:br>
            <a:r>
              <a:rPr lang="de-DE" sz="1800" dirty="0"/>
              <a:t>DIGITALE REPRÄSENTATION AUF HVSM </a:t>
            </a:r>
            <a:r>
              <a:rPr lang="de-DE" sz="1800" i="1" dirty="0"/>
              <a:t>(</a:t>
            </a:r>
            <a:r>
              <a:rPr lang="de-DE" altLang="de-DE" sz="1800" i="1" dirty="0" err="1"/>
              <a:t>highly-visual</a:t>
            </a:r>
            <a:r>
              <a:rPr lang="de-DE" altLang="de-DE" sz="1800" i="1" dirty="0"/>
              <a:t> social </a:t>
            </a:r>
            <a:r>
              <a:rPr lang="de-DE" altLang="de-DE" sz="1800" i="1" dirty="0" err="1"/>
              <a:t>media</a:t>
            </a:r>
            <a:r>
              <a:rPr lang="de-DE" altLang="de-DE" sz="1800" i="1" dirty="0"/>
              <a:t>)</a:t>
            </a:r>
            <a:br>
              <a:rPr lang="de-DE" altLang="de-DE" sz="2800" i="1" dirty="0"/>
            </a:br>
            <a:endParaRPr lang="de-DE" i="1" dirty="0"/>
          </a:p>
        </p:txBody>
      </p:sp>
      <p:sp>
        <p:nvSpPr>
          <p:cNvPr id="4" name="Datumsplatzhalter 3">
            <a:extLst>
              <a:ext uri="{FF2B5EF4-FFF2-40B4-BE49-F238E27FC236}">
                <a16:creationId xmlns:a16="http://schemas.microsoft.com/office/drawing/2014/main" id="{75F130D4-D22C-5C4C-C1E2-14723E2A178B}"/>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6" name="Foliennummernplatzhalter 5">
            <a:extLst>
              <a:ext uri="{FF2B5EF4-FFF2-40B4-BE49-F238E27FC236}">
                <a16:creationId xmlns:a16="http://schemas.microsoft.com/office/drawing/2014/main" id="{FBCAC053-90C5-55DE-5C16-D5FD1DE118CC}"/>
              </a:ext>
            </a:extLst>
          </p:cNvPr>
          <p:cNvSpPr>
            <a:spLocks noGrp="1"/>
          </p:cNvSpPr>
          <p:nvPr>
            <p:ph type="sldNum" sz="quarter" idx="16"/>
          </p:nvPr>
        </p:nvSpPr>
        <p:spPr/>
        <p:txBody>
          <a:bodyPr/>
          <a:lstStyle/>
          <a:p>
            <a:r>
              <a:rPr lang="de-DE"/>
              <a:t>Seite </a:t>
            </a:r>
            <a:fld id="{CE6CAF4D-DD0D-4F34-9F3A-F974D54A280A}" type="slidenum">
              <a:rPr lang="de-DE" smtClean="0"/>
              <a:pPr/>
              <a:t>24</a:t>
            </a:fld>
            <a:endParaRPr lang="de-DE" dirty="0"/>
          </a:p>
        </p:txBody>
      </p:sp>
      <p:sp>
        <p:nvSpPr>
          <p:cNvPr id="8" name="Inhaltsplatzhalter 4">
            <a:extLst>
              <a:ext uri="{FF2B5EF4-FFF2-40B4-BE49-F238E27FC236}">
                <a16:creationId xmlns:a16="http://schemas.microsoft.com/office/drawing/2014/main" id="{1B329331-FADE-B13A-CF44-8783CA3A46C4}"/>
              </a:ext>
            </a:extLst>
          </p:cNvPr>
          <p:cNvSpPr txBox="1">
            <a:spLocks/>
          </p:cNvSpPr>
          <p:nvPr/>
        </p:nvSpPr>
        <p:spPr>
          <a:xfrm>
            <a:off x="6166880" y="1975092"/>
            <a:ext cx="5752255" cy="3980744"/>
          </a:xfrm>
          <a:prstGeom prst="rect">
            <a:avLst/>
          </a:prstGeom>
        </p:spPr>
        <p:txBody>
          <a:bodyPr/>
          <a:lstStyle>
            <a:lvl1pPr marL="0" indent="0" algn="l" defTabSz="914400" rtl="0" eaLnBrk="1" latinLnBrk="0" hangingPunct="1">
              <a:lnSpc>
                <a:spcPct val="114000"/>
              </a:lnSpc>
              <a:spcBef>
                <a:spcPts val="1200"/>
              </a:spcBef>
              <a:buFont typeface="Arial" panose="020B0604020202020204" pitchFamily="34" charset="0"/>
              <a:buNone/>
              <a:defRPr sz="1800" kern="1200" spc="30" baseline="0">
                <a:solidFill>
                  <a:schemeClr val="tx1"/>
                </a:solidFill>
                <a:latin typeface="+mn-lt"/>
                <a:ea typeface="+mn-ea"/>
                <a:cs typeface="+mn-cs"/>
              </a:defRPr>
            </a:lvl1pPr>
            <a:lvl2pPr marL="361950" indent="-361950" algn="l" defTabSz="914400" rtl="0" eaLnBrk="1" latinLnBrk="0" hangingPunct="1">
              <a:lnSpc>
                <a:spcPct val="114000"/>
              </a:lnSpc>
              <a:spcBef>
                <a:spcPts val="500"/>
              </a:spcBef>
              <a:buFont typeface="Kantumruy Pro" pitchFamily="2" charset="0"/>
              <a:buChar char="—"/>
              <a:defRPr sz="18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4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4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base">
              <a:spcBef>
                <a:spcPts val="2600"/>
              </a:spcBef>
              <a:spcAft>
                <a:spcPct val="0"/>
              </a:spcAft>
              <a:buClr>
                <a:srgbClr val="D8413E"/>
              </a:buClr>
              <a:tabLst>
                <a:tab pos="1797006" algn="l"/>
              </a:tabLst>
            </a:pPr>
            <a:r>
              <a:rPr lang="de-DE" altLang="de-DE" sz="2400" dirty="0">
                <a:highlight>
                  <a:srgbClr val="CCF0FF"/>
                </a:highlight>
                <a:latin typeface="+mj-lt"/>
              </a:rPr>
              <a:t>Selbstliebe #</a:t>
            </a:r>
            <a:r>
              <a:rPr lang="de-DE" altLang="de-DE" sz="2400" dirty="0" err="1">
                <a:highlight>
                  <a:srgbClr val="CCF0FF"/>
                </a:highlight>
                <a:latin typeface="+mj-lt"/>
              </a:rPr>
              <a:t>bodypositivity</a:t>
            </a:r>
            <a:endParaRPr lang="de-DE" altLang="de-DE" sz="2400" dirty="0">
              <a:highlight>
                <a:srgbClr val="CCF0FF"/>
              </a:highlight>
              <a:latin typeface="+mj-lt"/>
            </a:endParaRPr>
          </a:p>
          <a:p>
            <a:pPr marL="269875" indent="-269875" algn="just" defTabSz="457200" fontAlgn="base">
              <a:spcBef>
                <a:spcPts val="533"/>
              </a:spcBef>
              <a:spcAft>
                <a:spcPct val="0"/>
              </a:spcAft>
              <a:buClr>
                <a:srgbClr val="FF98FF"/>
              </a:buClr>
              <a:buFont typeface="Arial" panose="020B0604020202020204" pitchFamily="34" charset="0"/>
              <a:buChar char="•"/>
              <a:tabLst>
                <a:tab pos="1797006" algn="l"/>
              </a:tabLst>
            </a:pPr>
            <a:endParaRPr lang="de-DE" altLang="de-DE" dirty="0"/>
          </a:p>
          <a:p>
            <a:pPr marL="269875" indent="-269875" algn="just" defTabSz="457200" fontAlgn="base">
              <a:spcBef>
                <a:spcPts val="533"/>
              </a:spcBef>
              <a:spcAft>
                <a:spcPct val="0"/>
              </a:spcAft>
              <a:buClr>
                <a:srgbClr val="FF98FF"/>
              </a:buClr>
              <a:buFont typeface="Arial" panose="020B0604020202020204" pitchFamily="34" charset="0"/>
              <a:buChar char="•"/>
              <a:tabLst>
                <a:tab pos="1797006" algn="l"/>
              </a:tabLst>
            </a:pPr>
            <a:r>
              <a:rPr lang="de-DE" altLang="de-DE" dirty="0"/>
              <a:t>Paradigmenwechsel mit mehr Diversität in Sachen Körperbild </a:t>
            </a:r>
            <a:r>
              <a:rPr lang="de-DE" altLang="de-DE" sz="1200" dirty="0"/>
              <a:t>(Klapp und </a:t>
            </a:r>
            <a:r>
              <a:rPr lang="de-DE" altLang="de-DE" sz="1200" dirty="0" err="1"/>
              <a:t>Klotter</a:t>
            </a:r>
            <a:r>
              <a:rPr lang="de-DE" altLang="de-DE" sz="1200" dirty="0"/>
              <a:t>, 2019)</a:t>
            </a:r>
          </a:p>
          <a:p>
            <a:pPr marL="269875" indent="-269875" algn="just" defTabSz="457200" fontAlgn="base">
              <a:spcBef>
                <a:spcPts val="533"/>
              </a:spcBef>
              <a:spcAft>
                <a:spcPct val="0"/>
              </a:spcAft>
              <a:buClr>
                <a:srgbClr val="FF98FF"/>
              </a:buClr>
              <a:buFont typeface="Arial" panose="020B0604020202020204" pitchFamily="34" charset="0"/>
              <a:buChar char="•"/>
              <a:tabLst>
                <a:tab pos="1797006" algn="l"/>
              </a:tabLst>
            </a:pPr>
            <a:r>
              <a:rPr lang="de-DE" altLang="de-DE" dirty="0"/>
              <a:t>Stärkung von Körperdevianzen </a:t>
            </a:r>
            <a:r>
              <a:rPr lang="de-DE" altLang="de-DE" sz="1200" dirty="0"/>
              <a:t>(</a:t>
            </a:r>
            <a:r>
              <a:rPr lang="de-DE" altLang="de-DE" sz="1200" dirty="0" err="1"/>
              <a:t>Nymoen</a:t>
            </a:r>
            <a:r>
              <a:rPr lang="de-DE" altLang="de-DE" sz="1200" dirty="0"/>
              <a:t>, 2021)</a:t>
            </a:r>
          </a:p>
          <a:p>
            <a:pPr marL="269875" indent="-269875" algn="just" defTabSz="457200" fontAlgn="base">
              <a:spcBef>
                <a:spcPts val="533"/>
              </a:spcBef>
              <a:spcAft>
                <a:spcPct val="0"/>
              </a:spcAft>
              <a:buClr>
                <a:srgbClr val="FF98FF"/>
              </a:buClr>
              <a:buFont typeface="Arial" panose="020B0604020202020204" pitchFamily="34" charset="0"/>
              <a:buChar char="•"/>
              <a:tabLst>
                <a:tab pos="1797006" algn="l"/>
              </a:tabLst>
            </a:pPr>
            <a:r>
              <a:rPr lang="de-DE" altLang="de-DE" dirty="0"/>
              <a:t>Entstigmatisierung von Menschen mit Mehrgewicht und vom Ideal abweichender Körperformen </a:t>
            </a:r>
            <a:r>
              <a:rPr lang="de-DE" altLang="de-DE" sz="1200" dirty="0"/>
              <a:t>(Thiel et al. 2020)</a:t>
            </a:r>
          </a:p>
          <a:p>
            <a:pPr marL="269875" indent="-269875" algn="just" defTabSz="457200" fontAlgn="base">
              <a:spcBef>
                <a:spcPts val="533"/>
              </a:spcBef>
              <a:spcAft>
                <a:spcPct val="0"/>
              </a:spcAft>
              <a:buClr>
                <a:srgbClr val="FF98FF"/>
              </a:buClr>
              <a:buFont typeface="Arial" panose="020B0604020202020204" pitchFamily="34" charset="0"/>
              <a:buChar char="•"/>
              <a:tabLst>
                <a:tab pos="1797006" algn="l"/>
              </a:tabLst>
            </a:pPr>
            <a:r>
              <a:rPr lang="de-DE" altLang="de-DE" dirty="0"/>
              <a:t>Gesundheit durch Selbstliebe statt durch Selbstoptimierung </a:t>
            </a:r>
            <a:r>
              <a:rPr lang="de-DE" altLang="de-DE" sz="1200" dirty="0"/>
              <a:t>(Klapp und </a:t>
            </a:r>
            <a:r>
              <a:rPr lang="de-DE" altLang="de-DE" sz="1200" dirty="0" err="1"/>
              <a:t>Klotter</a:t>
            </a:r>
            <a:r>
              <a:rPr lang="de-DE" altLang="de-DE" sz="1200" dirty="0"/>
              <a:t>, 2019)</a:t>
            </a:r>
          </a:p>
        </p:txBody>
      </p:sp>
      <p:sp>
        <p:nvSpPr>
          <p:cNvPr id="10" name="Inhaltsplatzhalter 4">
            <a:extLst>
              <a:ext uri="{FF2B5EF4-FFF2-40B4-BE49-F238E27FC236}">
                <a16:creationId xmlns:a16="http://schemas.microsoft.com/office/drawing/2014/main" id="{689FAB48-37A3-C58A-2351-6669E3721AD0}"/>
              </a:ext>
            </a:extLst>
          </p:cNvPr>
          <p:cNvSpPr txBox="1">
            <a:spLocks/>
          </p:cNvSpPr>
          <p:nvPr/>
        </p:nvSpPr>
        <p:spPr>
          <a:xfrm>
            <a:off x="254883" y="1975092"/>
            <a:ext cx="5486400" cy="3980744"/>
          </a:xfrm>
          <a:prstGeom prst="rect">
            <a:avLst/>
          </a:prstGeom>
        </p:spPr>
        <p:txBody>
          <a:bodyPr>
            <a:noAutofit/>
          </a:bodyPr>
          <a:lstStyle>
            <a:lvl1pPr marL="269875" indent="-269875" algn="l" defTabSz="457200" rtl="0" eaLnBrk="1" fontAlgn="base" hangingPunct="1">
              <a:spcBef>
                <a:spcPct val="20000"/>
              </a:spcBef>
              <a:spcAft>
                <a:spcPct val="0"/>
              </a:spcAft>
              <a:buClr>
                <a:srgbClr val="D8413E"/>
              </a:buClr>
              <a:buFont typeface="Symbol" charset="2"/>
              <a:buChar char="-"/>
              <a:defRPr sz="1800" kern="120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1pPr>
            <a:lvl2pPr marL="714375" indent="-257175" algn="l" defTabSz="457200" rtl="0" eaLnBrk="1" fontAlgn="base" hangingPunct="1">
              <a:spcBef>
                <a:spcPct val="20000"/>
              </a:spcBef>
              <a:spcAft>
                <a:spcPct val="0"/>
              </a:spcAft>
              <a:buClr>
                <a:srgbClr val="D8413E"/>
              </a:buClr>
              <a:buFont typeface="Symbol" charset="2"/>
              <a:buChar char="-"/>
              <a:defRPr sz="1600" kern="120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2pPr>
            <a:lvl3pPr marL="1160463" indent="-246063" algn="l" defTabSz="457200" rtl="0" eaLnBrk="1" fontAlgn="base" hangingPunct="1">
              <a:spcBef>
                <a:spcPct val="20000"/>
              </a:spcBef>
              <a:spcAft>
                <a:spcPct val="0"/>
              </a:spcAft>
              <a:buClr>
                <a:srgbClr val="D8413E"/>
              </a:buClr>
              <a:buFont typeface="Symbol" charset="2"/>
              <a:buChar char="-"/>
              <a:defRPr sz="1600" kern="120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3pPr>
            <a:lvl4pPr marL="1617663" indent="-246063" algn="l" defTabSz="457200" rtl="0" eaLnBrk="1" fontAlgn="base" hangingPunct="1">
              <a:spcBef>
                <a:spcPct val="20000"/>
              </a:spcBef>
              <a:spcAft>
                <a:spcPct val="0"/>
              </a:spcAft>
              <a:buClr>
                <a:srgbClr val="D8413E"/>
              </a:buClr>
              <a:buFont typeface="Symbol" charset="2"/>
              <a:buChar char="-"/>
              <a:defRPr sz="1600" kern="120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4pPr>
            <a:lvl5pPr marL="2063750" indent="-234950" algn="l" defTabSz="457200" rtl="0" eaLnBrk="1" fontAlgn="base" hangingPunct="1">
              <a:spcBef>
                <a:spcPct val="20000"/>
              </a:spcBef>
              <a:spcAft>
                <a:spcPct val="0"/>
              </a:spcAft>
              <a:buClr>
                <a:srgbClr val="D8413E"/>
              </a:buClr>
              <a:buFont typeface="Symbol" charset="2"/>
              <a:buChar char="-"/>
              <a:defRPr sz="1600" kern="120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defTabSz="914400">
              <a:lnSpc>
                <a:spcPct val="114000"/>
              </a:lnSpc>
              <a:spcBef>
                <a:spcPts val="2600"/>
              </a:spcBef>
              <a:buNone/>
              <a:tabLst>
                <a:tab pos="1797006" algn="l"/>
              </a:tabLst>
            </a:pPr>
            <a:r>
              <a:rPr lang="de-DE" altLang="de-DE" sz="2400" spc="30" dirty="0">
                <a:highlight>
                  <a:srgbClr val="CCF0FF"/>
                </a:highlight>
                <a:latin typeface="+mj-lt"/>
                <a:ea typeface="+mn-ea"/>
                <a:cs typeface="+mn-cs"/>
              </a:rPr>
              <a:t>Selbstoptimierung #</a:t>
            </a:r>
            <a:r>
              <a:rPr lang="de-DE" altLang="de-DE" sz="2400" spc="30" dirty="0" err="1">
                <a:highlight>
                  <a:srgbClr val="CCF0FF"/>
                </a:highlight>
                <a:latin typeface="+mj-lt"/>
                <a:ea typeface="+mn-ea"/>
                <a:cs typeface="+mn-cs"/>
              </a:rPr>
              <a:t>fitspiration</a:t>
            </a:r>
            <a:endParaRPr lang="de-DE" altLang="de-DE" sz="2400" spc="30" dirty="0">
              <a:highlight>
                <a:srgbClr val="CCF0FF"/>
              </a:highlight>
              <a:latin typeface="+mj-lt"/>
              <a:ea typeface="+mn-ea"/>
              <a:cs typeface="+mn-cs"/>
            </a:endParaRPr>
          </a:p>
          <a:p>
            <a:pPr marL="0" indent="0">
              <a:spcBef>
                <a:spcPts val="533"/>
              </a:spcBef>
              <a:buNone/>
              <a:tabLst>
                <a:tab pos="1797006" algn="l"/>
              </a:tabLst>
            </a:pPr>
            <a:endParaRPr lang="de-DE" altLang="de-DE" sz="2400" i="1" dirty="0">
              <a:latin typeface="Arial" panose="020B0604020202020204" pitchFamily="34" charset="0"/>
              <a:cs typeface="Arial" panose="020B0604020202020204" pitchFamily="34" charset="0"/>
            </a:endParaRPr>
          </a:p>
          <a:p>
            <a:pPr algn="just">
              <a:spcBef>
                <a:spcPts val="533"/>
              </a:spcBef>
              <a:buClr>
                <a:srgbClr val="FF98FF"/>
              </a:buClr>
              <a:buFont typeface="Arial" panose="020B0604020202020204" pitchFamily="34" charset="0"/>
              <a:buChar char="•"/>
              <a:tabLst>
                <a:tab pos="1797006" algn="l"/>
              </a:tabLst>
            </a:pPr>
            <a:r>
              <a:rPr lang="de-DE" altLang="de-DE" dirty="0">
                <a:latin typeface="+mn-lt"/>
                <a:ea typeface="+mn-ea"/>
                <a:cs typeface="+mn-cs"/>
              </a:rPr>
              <a:t>Formung des Körpers als identitätsstiftendes Projekt </a:t>
            </a:r>
            <a:r>
              <a:rPr lang="de-DE" altLang="de-DE" sz="1200" dirty="0">
                <a:latin typeface="+mn-lt"/>
                <a:ea typeface="+mn-ea"/>
                <a:cs typeface="+mn-cs"/>
              </a:rPr>
              <a:t>(</a:t>
            </a:r>
            <a:r>
              <a:rPr lang="de-DE" altLang="de-DE" sz="1200" dirty="0" err="1">
                <a:latin typeface="+mn-lt"/>
                <a:ea typeface="+mn-ea"/>
                <a:cs typeface="+mn-cs"/>
              </a:rPr>
              <a:t>Shiling</a:t>
            </a:r>
            <a:r>
              <a:rPr lang="de-DE" altLang="de-DE" sz="1200" dirty="0">
                <a:latin typeface="+mn-lt"/>
                <a:ea typeface="+mn-ea"/>
                <a:cs typeface="+mn-cs"/>
              </a:rPr>
              <a:t>, 2012)</a:t>
            </a:r>
          </a:p>
          <a:p>
            <a:pPr algn="just">
              <a:spcBef>
                <a:spcPts val="533"/>
              </a:spcBef>
              <a:buClr>
                <a:srgbClr val="FF98FF"/>
              </a:buClr>
              <a:buFont typeface="Arial" panose="020B0604020202020204" pitchFamily="34" charset="0"/>
              <a:buChar char="•"/>
              <a:tabLst>
                <a:tab pos="1797006" algn="l"/>
              </a:tabLst>
            </a:pPr>
            <a:r>
              <a:rPr lang="de-DE" altLang="de-DE" dirty="0">
                <a:latin typeface="+mn-lt"/>
                <a:ea typeface="+mn-ea"/>
                <a:cs typeface="+mn-cs"/>
              </a:rPr>
              <a:t>Influencer als Vorbilder für die Selbstinszenierung </a:t>
            </a:r>
            <a:r>
              <a:rPr lang="de-DE" altLang="de-DE" sz="1200" dirty="0">
                <a:latin typeface="+mn-lt"/>
                <a:ea typeface="+mn-ea"/>
                <a:cs typeface="+mn-cs"/>
              </a:rPr>
              <a:t>(Götz, 2019)</a:t>
            </a:r>
          </a:p>
          <a:p>
            <a:pPr algn="just">
              <a:spcBef>
                <a:spcPts val="533"/>
              </a:spcBef>
              <a:buClr>
                <a:srgbClr val="FF98FF"/>
              </a:buClr>
              <a:buFont typeface="Arial" panose="020B0604020202020204" pitchFamily="34" charset="0"/>
              <a:buChar char="•"/>
              <a:tabLst>
                <a:tab pos="1797006" algn="l"/>
              </a:tabLst>
            </a:pPr>
            <a:r>
              <a:rPr lang="de-DE" altLang="de-DE" dirty="0">
                <a:latin typeface="+mn-lt"/>
                <a:ea typeface="+mn-ea"/>
                <a:cs typeface="+mn-cs"/>
              </a:rPr>
              <a:t>Fitter Körper = soziale Normierung </a:t>
            </a:r>
            <a:r>
              <a:rPr lang="de-DE" altLang="de-DE" dirty="0">
                <a:latin typeface="+mn-lt"/>
                <a:ea typeface="+mn-ea"/>
                <a:cs typeface="+mn-cs"/>
                <a:sym typeface="Wingdings" pitchFamily="2" charset="2"/>
              </a:rPr>
              <a:t> Körperaufwertung </a:t>
            </a:r>
            <a:r>
              <a:rPr lang="de-DE" altLang="de-DE" sz="1200" dirty="0">
                <a:latin typeface="+mn-lt"/>
                <a:ea typeface="+mn-ea"/>
                <a:cs typeface="+mn-cs"/>
                <a:sym typeface="Wingdings" pitchFamily="2" charset="2"/>
              </a:rPr>
              <a:t>(Thiel et al. 2020)</a:t>
            </a:r>
            <a:endParaRPr lang="de-DE" altLang="de-DE" sz="1200" dirty="0">
              <a:latin typeface="+mn-lt"/>
              <a:ea typeface="+mn-ea"/>
              <a:cs typeface="+mn-cs"/>
            </a:endParaRPr>
          </a:p>
          <a:p>
            <a:pPr algn="just">
              <a:spcBef>
                <a:spcPts val="533"/>
              </a:spcBef>
              <a:buClr>
                <a:srgbClr val="FF98FF"/>
              </a:buClr>
              <a:buFont typeface="Arial" panose="020B0604020202020204" pitchFamily="34" charset="0"/>
              <a:buChar char="•"/>
              <a:tabLst>
                <a:tab pos="1797006" algn="l"/>
              </a:tabLst>
            </a:pPr>
            <a:r>
              <a:rPr lang="de-DE" altLang="de-DE" dirty="0">
                <a:latin typeface="+mn-lt"/>
                <a:ea typeface="+mn-ea"/>
                <a:cs typeface="+mn-cs"/>
              </a:rPr>
              <a:t>Schlankheit = Symbol für Erfolg </a:t>
            </a:r>
            <a:r>
              <a:rPr lang="de-DE" altLang="de-DE" sz="1200" dirty="0">
                <a:latin typeface="+mn-lt"/>
                <a:ea typeface="+mn-ea"/>
                <a:cs typeface="+mn-cs"/>
              </a:rPr>
              <a:t>(Thiel, 2020)</a:t>
            </a:r>
          </a:p>
          <a:p>
            <a:pPr algn="just">
              <a:spcBef>
                <a:spcPts val="533"/>
              </a:spcBef>
              <a:buClr>
                <a:srgbClr val="FF98FF"/>
              </a:buClr>
              <a:buFont typeface="Arial" panose="020B0604020202020204" pitchFamily="34" charset="0"/>
              <a:buChar char="•"/>
              <a:tabLst>
                <a:tab pos="1797006" algn="l"/>
              </a:tabLst>
            </a:pPr>
            <a:r>
              <a:rPr lang="de-DE" altLang="de-DE" dirty="0">
                <a:latin typeface="+mn-lt"/>
                <a:ea typeface="+mn-ea"/>
                <a:cs typeface="+mn-cs"/>
              </a:rPr>
              <a:t>Pathologisierung jeder Abweichungen vom für die meisten unerreichten Idealkörper </a:t>
            </a:r>
            <a:r>
              <a:rPr lang="de-DE" altLang="de-DE" sz="1200" dirty="0">
                <a:latin typeface="+mn-lt"/>
                <a:ea typeface="+mn-ea"/>
                <a:cs typeface="+mn-cs"/>
              </a:rPr>
              <a:t>(Götz, 2022)</a:t>
            </a:r>
            <a:endParaRPr lang="de-DE" altLang="de-DE" sz="1200" dirty="0">
              <a:latin typeface="Arial" panose="020B0604020202020204" pitchFamily="34" charset="0"/>
              <a:cs typeface="Arial" panose="020B0604020202020204" pitchFamily="34" charset="0"/>
            </a:endParaRPr>
          </a:p>
          <a:p>
            <a:pPr>
              <a:spcBef>
                <a:spcPts val="533"/>
              </a:spcBef>
              <a:tabLst>
                <a:tab pos="1797006" algn="l"/>
              </a:tabLst>
            </a:pPr>
            <a:endParaRPr lang="de-DE" altLang="de-DE" sz="1600" dirty="0">
              <a:latin typeface="Arial" panose="020B0604020202020204" pitchFamily="34" charset="0"/>
              <a:cs typeface="Arial" panose="020B0604020202020204" pitchFamily="34" charset="0"/>
            </a:endParaRPr>
          </a:p>
          <a:p>
            <a:pPr marL="0" indent="0">
              <a:spcBef>
                <a:spcPts val="533"/>
              </a:spcBef>
              <a:buNone/>
              <a:tabLst>
                <a:tab pos="1797006" algn="l"/>
              </a:tabLst>
            </a:pPr>
            <a:endParaRPr lang="de-DE" altLang="de-DE" sz="2400" dirty="0">
              <a:latin typeface="Arial" panose="020B0604020202020204" pitchFamily="34" charset="0"/>
              <a:cs typeface="Arial" panose="020B0604020202020204" pitchFamily="34" charset="0"/>
            </a:endParaRPr>
          </a:p>
        </p:txBody>
      </p:sp>
      <p:pic>
        <p:nvPicPr>
          <p:cNvPr id="11" name="Grafik 10">
            <a:extLst>
              <a:ext uri="{FF2B5EF4-FFF2-40B4-BE49-F238E27FC236}">
                <a16:creationId xmlns:a16="http://schemas.microsoft.com/office/drawing/2014/main" id="{01D744B5-CAA8-29B5-F831-EE475D201836}"/>
              </a:ext>
            </a:extLst>
          </p:cNvPr>
          <p:cNvPicPr>
            <a:picLocks noChangeAspect="1"/>
          </p:cNvPicPr>
          <p:nvPr/>
        </p:nvPicPr>
        <p:blipFill rotWithShape="1">
          <a:blip r:embed="rId3">
            <a:extLst>
              <a:ext uri="{28A0092B-C50C-407E-A947-70E740481C1C}">
                <a14:useLocalDpi xmlns:a14="http://schemas.microsoft.com/office/drawing/2010/main" val="0"/>
              </a:ext>
            </a:extLst>
          </a:blip>
          <a:srcRect t="17427" b="36492"/>
          <a:stretch/>
        </p:blipFill>
        <p:spPr>
          <a:xfrm>
            <a:off x="8442186" y="151879"/>
            <a:ext cx="1524051" cy="1519799"/>
          </a:xfrm>
          <a:prstGeom prst="rect">
            <a:avLst/>
          </a:prstGeom>
          <a:ln>
            <a:noFill/>
          </a:ln>
          <a:effectLst>
            <a:outerShdw blurRad="292100" dist="139700" dir="2700000" algn="tl" rotWithShape="0">
              <a:srgbClr val="333333">
                <a:alpha val="65000"/>
              </a:srgbClr>
            </a:outerShdw>
          </a:effectLst>
        </p:spPr>
      </p:pic>
      <p:pic>
        <p:nvPicPr>
          <p:cNvPr id="12" name="Grafik 11">
            <a:extLst>
              <a:ext uri="{FF2B5EF4-FFF2-40B4-BE49-F238E27FC236}">
                <a16:creationId xmlns:a16="http://schemas.microsoft.com/office/drawing/2014/main" id="{90D43CEF-034A-8FCC-BFA9-594AF8CA13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0676" y="361038"/>
            <a:ext cx="1428863" cy="1310640"/>
          </a:xfrm>
          <a:prstGeom prst="rect">
            <a:avLst/>
          </a:prstGeom>
          <a:ln>
            <a:noFill/>
          </a:ln>
          <a:effectLst>
            <a:outerShdw blurRad="292100" dist="139700" dir="2700000" algn="tl" rotWithShape="0">
              <a:srgbClr val="333333">
                <a:alpha val="65000"/>
              </a:srgbClr>
            </a:outerShdw>
          </a:effectLst>
        </p:spPr>
      </p:pic>
      <p:cxnSp>
        <p:nvCxnSpPr>
          <p:cNvPr id="3" name="Gerader Verbinder 6">
            <a:extLst>
              <a:ext uri="{FF2B5EF4-FFF2-40B4-BE49-F238E27FC236}">
                <a16:creationId xmlns:a16="http://schemas.microsoft.com/office/drawing/2014/main" id="{BE528865-C405-A7C0-035C-8023E8A20458}"/>
              </a:ext>
            </a:extLst>
          </p:cNvPr>
          <p:cNvCxnSpPr>
            <a:cxnSpLocks/>
          </p:cNvCxnSpPr>
          <p:nvPr/>
        </p:nvCxnSpPr>
        <p:spPr>
          <a:xfrm>
            <a:off x="5951984" y="1671678"/>
            <a:ext cx="0" cy="41044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Fußzeilenplatzhalter 4">
            <a:extLst>
              <a:ext uri="{FF2B5EF4-FFF2-40B4-BE49-F238E27FC236}">
                <a16:creationId xmlns:a16="http://schemas.microsoft.com/office/drawing/2014/main" id="{4BAD01C7-B2C9-B143-4F4B-1567B6001B6E}"/>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23565565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3C783C-C0BA-28C6-2D7E-45DC209008BA}"/>
            </a:ext>
          </a:extLst>
        </p:cNvPr>
        <p:cNvGrpSpPr/>
        <p:nvPr/>
      </p:nvGrpSpPr>
      <p:grpSpPr>
        <a:xfrm>
          <a:off x="0" y="0"/>
          <a:ext cx="0" cy="0"/>
          <a:chOff x="0" y="0"/>
          <a:chExt cx="0" cy="0"/>
        </a:xfrm>
      </p:grpSpPr>
      <p:sp>
        <p:nvSpPr>
          <p:cNvPr id="10" name="Rechteck 9">
            <a:extLst>
              <a:ext uri="{FF2B5EF4-FFF2-40B4-BE49-F238E27FC236}">
                <a16:creationId xmlns:a16="http://schemas.microsoft.com/office/drawing/2014/main" id="{551F37A4-16E1-922D-6815-99146D6C3A75}"/>
              </a:ext>
            </a:extLst>
          </p:cNvPr>
          <p:cNvSpPr/>
          <p:nvPr/>
        </p:nvSpPr>
        <p:spPr>
          <a:xfrm>
            <a:off x="550863" y="833270"/>
            <a:ext cx="8641481" cy="145154"/>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3B308ECD-744F-EE34-1A18-1BC56D75EF1B}"/>
              </a:ext>
            </a:extLst>
          </p:cNvPr>
          <p:cNvSpPr>
            <a:spLocks noGrp="1"/>
          </p:cNvSpPr>
          <p:nvPr>
            <p:ph type="title"/>
          </p:nvPr>
        </p:nvSpPr>
        <p:spPr>
          <a:xfrm>
            <a:off x="569342" y="561975"/>
            <a:ext cx="10999266" cy="922809"/>
          </a:xfrm>
        </p:spPr>
        <p:txBody>
          <a:bodyPr/>
          <a:lstStyle/>
          <a:p>
            <a:r>
              <a:rPr lang="de-DE" dirty="0"/>
              <a:t>Digitale Repräsentation – Ermächtigung vs. </a:t>
            </a:r>
            <a:r>
              <a:rPr lang="de-DE" dirty="0" err="1"/>
              <a:t>Entmächtigung</a:t>
            </a:r>
            <a:br>
              <a:rPr lang="de-DE" dirty="0"/>
            </a:br>
            <a:r>
              <a:rPr lang="de-DE" sz="1800" dirty="0"/>
              <a:t>THEORETISCHE EINORDNUNG</a:t>
            </a:r>
            <a:br>
              <a:rPr lang="de-DE" altLang="de-DE" sz="2800" dirty="0"/>
            </a:br>
            <a:endParaRPr lang="de-DE" dirty="0"/>
          </a:p>
        </p:txBody>
      </p:sp>
      <p:sp>
        <p:nvSpPr>
          <p:cNvPr id="4" name="Datumsplatzhalter 3">
            <a:extLst>
              <a:ext uri="{FF2B5EF4-FFF2-40B4-BE49-F238E27FC236}">
                <a16:creationId xmlns:a16="http://schemas.microsoft.com/office/drawing/2014/main" id="{5C3C84DC-246D-4E70-7381-406919E60C59}"/>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6" name="Foliennummernplatzhalter 5">
            <a:extLst>
              <a:ext uri="{FF2B5EF4-FFF2-40B4-BE49-F238E27FC236}">
                <a16:creationId xmlns:a16="http://schemas.microsoft.com/office/drawing/2014/main" id="{208FA186-540F-7DE3-607C-CA51E9252F47}"/>
              </a:ext>
            </a:extLst>
          </p:cNvPr>
          <p:cNvSpPr>
            <a:spLocks noGrp="1"/>
          </p:cNvSpPr>
          <p:nvPr>
            <p:ph type="sldNum" sz="quarter" idx="16"/>
          </p:nvPr>
        </p:nvSpPr>
        <p:spPr/>
        <p:txBody>
          <a:bodyPr/>
          <a:lstStyle/>
          <a:p>
            <a:r>
              <a:rPr lang="de-DE"/>
              <a:t>Seite </a:t>
            </a:r>
            <a:fld id="{CE6CAF4D-DD0D-4F34-9F3A-F974D54A280A}" type="slidenum">
              <a:rPr lang="de-DE" smtClean="0"/>
              <a:pPr/>
              <a:t>25</a:t>
            </a:fld>
            <a:endParaRPr lang="de-DE" dirty="0"/>
          </a:p>
        </p:txBody>
      </p:sp>
      <p:pic>
        <p:nvPicPr>
          <p:cNvPr id="3" name="Grafik 2">
            <a:extLst>
              <a:ext uri="{FF2B5EF4-FFF2-40B4-BE49-F238E27FC236}">
                <a16:creationId xmlns:a16="http://schemas.microsoft.com/office/drawing/2014/main" id="{C4D4FBE0-7E1E-0C03-A64B-91FF5416596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5874" y="1202528"/>
            <a:ext cx="906884" cy="906884"/>
          </a:xfrm>
          <a:prstGeom prst="rect">
            <a:avLst/>
          </a:prstGeom>
        </p:spPr>
      </p:pic>
      <p:pic>
        <p:nvPicPr>
          <p:cNvPr id="7" name="Grafik 6">
            <a:extLst>
              <a:ext uri="{FF2B5EF4-FFF2-40B4-BE49-F238E27FC236}">
                <a16:creationId xmlns:a16="http://schemas.microsoft.com/office/drawing/2014/main" id="{DF480261-7AE3-AB4B-9207-A7FD348827E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6617032" y="1126075"/>
            <a:ext cx="906884" cy="906884"/>
          </a:xfrm>
          <a:prstGeom prst="rect">
            <a:avLst/>
          </a:prstGeom>
        </p:spPr>
      </p:pic>
      <p:sp>
        <p:nvSpPr>
          <p:cNvPr id="9" name="Textfeld 8">
            <a:extLst>
              <a:ext uri="{FF2B5EF4-FFF2-40B4-BE49-F238E27FC236}">
                <a16:creationId xmlns:a16="http://schemas.microsoft.com/office/drawing/2014/main" id="{54259FA0-404E-DECD-CD5A-D38192BE6116}"/>
              </a:ext>
            </a:extLst>
          </p:cNvPr>
          <p:cNvSpPr txBox="1"/>
          <p:nvPr/>
        </p:nvSpPr>
        <p:spPr>
          <a:xfrm>
            <a:off x="407372" y="2382719"/>
            <a:ext cx="5650920" cy="3634649"/>
          </a:xfrm>
          <a:prstGeom prst="rect">
            <a:avLst/>
          </a:prstGeom>
          <a:noFill/>
        </p:spPr>
        <p:txBody>
          <a:bodyPr wrap="square" lIns="0" tIns="0" rIns="0" bIns="0" rtlCol="0">
            <a:spAutoFit/>
          </a:bodyPr>
          <a:lstStyle/>
          <a:p>
            <a:pPr>
              <a:lnSpc>
                <a:spcPct val="113000"/>
              </a:lnSpc>
            </a:pPr>
            <a:r>
              <a:rPr lang="de-DE" sz="2400" dirty="0"/>
              <a:t>= visuelle Selbstdarstellung ist eine emanzipatorische Praxis der Unabhängigkeit und Selbstbestimmung</a:t>
            </a:r>
          </a:p>
          <a:p>
            <a:pPr algn="l">
              <a:lnSpc>
                <a:spcPct val="113000"/>
              </a:lnSpc>
            </a:pPr>
            <a:endParaRPr lang="de-DE" dirty="0"/>
          </a:p>
          <a:p>
            <a:pPr marL="285750" indent="-285750" algn="l">
              <a:lnSpc>
                <a:spcPct val="113000"/>
              </a:lnSpc>
              <a:buFont typeface="Arial" panose="020B0604020202020204" pitchFamily="34" charset="0"/>
              <a:buChar char="•"/>
            </a:pPr>
            <a:r>
              <a:rPr lang="de-DE" dirty="0"/>
              <a:t>Autonomieerleben durch Kontrolle der Kamera und dem anschließenden Prozess (Selektion, Modifikation, Löschung, Verbreitung der Bilder) </a:t>
            </a:r>
            <a:r>
              <a:rPr lang="de-DE" sz="1200" dirty="0"/>
              <a:t>(Murray, 2025)</a:t>
            </a:r>
          </a:p>
          <a:p>
            <a:pPr marL="285750" indent="-285750" algn="l">
              <a:lnSpc>
                <a:spcPct val="113000"/>
              </a:lnSpc>
              <a:buFont typeface="Arial" panose="020B0604020202020204" pitchFamily="34" charset="0"/>
              <a:buChar char="•"/>
            </a:pPr>
            <a:endParaRPr lang="de-DE" sz="1200" dirty="0"/>
          </a:p>
          <a:p>
            <a:pPr marL="285750" indent="-285750" algn="l">
              <a:lnSpc>
                <a:spcPct val="113000"/>
              </a:lnSpc>
              <a:buFont typeface="Arial" panose="020B0604020202020204" pitchFamily="34" charset="0"/>
              <a:buChar char="•"/>
            </a:pPr>
            <a:r>
              <a:rPr lang="de-DE" dirty="0"/>
              <a:t>Möglichkeit zur Produktion von „Gegenbildern“ zu normierten geschlechtsstereotypen und idealisierten Bildern</a:t>
            </a:r>
          </a:p>
        </p:txBody>
      </p:sp>
      <p:sp>
        <p:nvSpPr>
          <p:cNvPr id="15" name="Textfeld 14">
            <a:extLst>
              <a:ext uri="{FF2B5EF4-FFF2-40B4-BE49-F238E27FC236}">
                <a16:creationId xmlns:a16="http://schemas.microsoft.com/office/drawing/2014/main" id="{710984D7-31C3-4482-5EA7-800DD678C202}"/>
              </a:ext>
            </a:extLst>
          </p:cNvPr>
          <p:cNvSpPr txBox="1"/>
          <p:nvPr/>
        </p:nvSpPr>
        <p:spPr>
          <a:xfrm>
            <a:off x="1535788" y="1508045"/>
            <a:ext cx="3844247" cy="394275"/>
          </a:xfrm>
          <a:prstGeom prst="rect">
            <a:avLst/>
          </a:prstGeom>
          <a:noFill/>
        </p:spPr>
        <p:txBody>
          <a:bodyPr wrap="square" lIns="0" tIns="0" rIns="0" bIns="0" rtlCol="0">
            <a:spAutoFit/>
          </a:bodyPr>
          <a:lstStyle/>
          <a:p>
            <a:pPr algn="l">
              <a:lnSpc>
                <a:spcPct val="113000"/>
              </a:lnSpc>
            </a:pPr>
            <a:r>
              <a:rPr lang="de-DE" sz="2400" spc="30" dirty="0">
                <a:highlight>
                  <a:srgbClr val="CCF0FF"/>
                </a:highlight>
                <a:latin typeface="+mj-lt"/>
              </a:rPr>
              <a:t>Empowerment-These</a:t>
            </a:r>
            <a:r>
              <a:rPr lang="de-DE" b="1" dirty="0"/>
              <a:t> </a:t>
            </a:r>
            <a:r>
              <a:rPr lang="de-DE" sz="1200" dirty="0"/>
              <a:t>(Gervais, 2013)</a:t>
            </a:r>
          </a:p>
        </p:txBody>
      </p:sp>
      <p:sp>
        <p:nvSpPr>
          <p:cNvPr id="16" name="Textfeld 15">
            <a:extLst>
              <a:ext uri="{FF2B5EF4-FFF2-40B4-BE49-F238E27FC236}">
                <a16:creationId xmlns:a16="http://schemas.microsoft.com/office/drawing/2014/main" id="{91695C2C-9A53-51BB-7588-301F30056F2D}"/>
              </a:ext>
            </a:extLst>
          </p:cNvPr>
          <p:cNvSpPr txBox="1"/>
          <p:nvPr/>
        </p:nvSpPr>
        <p:spPr>
          <a:xfrm>
            <a:off x="7306397" y="1458822"/>
            <a:ext cx="4306489" cy="394275"/>
          </a:xfrm>
          <a:prstGeom prst="rect">
            <a:avLst/>
          </a:prstGeom>
          <a:noFill/>
        </p:spPr>
        <p:txBody>
          <a:bodyPr wrap="square" lIns="0" tIns="0" rIns="0" bIns="0" rtlCol="0">
            <a:spAutoFit/>
          </a:bodyPr>
          <a:lstStyle/>
          <a:p>
            <a:pPr algn="l">
              <a:lnSpc>
                <a:spcPct val="113000"/>
              </a:lnSpc>
            </a:pPr>
            <a:r>
              <a:rPr lang="de-DE" sz="2400" spc="30" dirty="0">
                <a:highlight>
                  <a:srgbClr val="CCF0FF"/>
                </a:highlight>
                <a:latin typeface="+mj-lt"/>
              </a:rPr>
              <a:t>Dis-Empowerment-These</a:t>
            </a:r>
            <a:r>
              <a:rPr lang="de-DE" b="1" dirty="0"/>
              <a:t> </a:t>
            </a:r>
            <a:r>
              <a:rPr lang="de-DE" sz="1200" dirty="0"/>
              <a:t>(Barnard, 2016)</a:t>
            </a:r>
          </a:p>
        </p:txBody>
      </p:sp>
      <p:sp>
        <p:nvSpPr>
          <p:cNvPr id="17" name="Textfeld 16">
            <a:extLst>
              <a:ext uri="{FF2B5EF4-FFF2-40B4-BE49-F238E27FC236}">
                <a16:creationId xmlns:a16="http://schemas.microsoft.com/office/drawing/2014/main" id="{EA29642C-AD05-EC35-73BF-3B346A26C7F0}"/>
              </a:ext>
            </a:extLst>
          </p:cNvPr>
          <p:cNvSpPr txBox="1"/>
          <p:nvPr/>
        </p:nvSpPr>
        <p:spPr>
          <a:xfrm>
            <a:off x="6384032" y="2391347"/>
            <a:ext cx="5631288" cy="2831544"/>
          </a:xfrm>
          <a:prstGeom prst="rect">
            <a:avLst/>
          </a:prstGeom>
          <a:noFill/>
        </p:spPr>
        <p:txBody>
          <a:bodyPr wrap="square" lIns="0" tIns="0" rIns="0" bIns="0" rtlCol="0">
            <a:spAutoFit/>
          </a:bodyPr>
          <a:lstStyle/>
          <a:p>
            <a:r>
              <a:rPr lang="de-DE" sz="2400" dirty="0"/>
              <a:t>= Visuelle Selbstdarstellung folgt oftmals einer stark konventionalisierten, hegemonialen Darstellungsweise und verfestigt </a:t>
            </a:r>
            <a:r>
              <a:rPr lang="de-DE" sz="2400" dirty="0" err="1"/>
              <a:t>heternormative</a:t>
            </a:r>
            <a:r>
              <a:rPr lang="de-DE" sz="2400" dirty="0"/>
              <a:t> Zweigeschlechtlichkeit </a:t>
            </a:r>
            <a:r>
              <a:rPr lang="de-DE" sz="900" dirty="0"/>
              <a:t>(</a:t>
            </a:r>
            <a:r>
              <a:rPr lang="de-DE" sz="900" dirty="0" err="1"/>
              <a:t>Grittmann</a:t>
            </a:r>
            <a:r>
              <a:rPr lang="de-DE" sz="900" dirty="0"/>
              <a:t>, 2018)</a:t>
            </a:r>
          </a:p>
          <a:p>
            <a:endParaRPr lang="de-DE" sz="1000" dirty="0"/>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Normierte und stereotype Darstellungsweise „weiße[</a:t>
            </a:r>
            <a:r>
              <a:rPr lang="de-DE" dirty="0" err="1"/>
              <a:t>r</a:t>
            </a:r>
            <a:r>
              <a:rPr lang="de-DE" dirty="0"/>
              <a:t>], schlanke[</a:t>
            </a:r>
            <a:r>
              <a:rPr lang="de-DE" dirty="0" err="1"/>
              <a:t>r</a:t>
            </a:r>
            <a:r>
              <a:rPr lang="de-DE" dirty="0"/>
              <a:t>], leistungsfähige[</a:t>
            </a:r>
            <a:r>
              <a:rPr lang="de-DE" dirty="0" err="1"/>
              <a:t>r</a:t>
            </a:r>
            <a:r>
              <a:rPr lang="de-DE" dirty="0"/>
              <a:t>] Körper“ </a:t>
            </a:r>
            <a:r>
              <a:rPr lang="de-DE" sz="900" dirty="0"/>
              <a:t>(</a:t>
            </a:r>
            <a:r>
              <a:rPr lang="de-DE" sz="900" dirty="0" err="1"/>
              <a:t>Pürgstaller</a:t>
            </a:r>
            <a:r>
              <a:rPr lang="de-DE" sz="900" dirty="0"/>
              <a:t> 2023)</a:t>
            </a:r>
          </a:p>
        </p:txBody>
      </p:sp>
      <p:cxnSp>
        <p:nvCxnSpPr>
          <p:cNvPr id="8" name="Gerader Verbinder 6">
            <a:extLst>
              <a:ext uri="{FF2B5EF4-FFF2-40B4-BE49-F238E27FC236}">
                <a16:creationId xmlns:a16="http://schemas.microsoft.com/office/drawing/2014/main" id="{BFFC26B2-C7D1-7911-A75B-6E34D611CB96}"/>
              </a:ext>
            </a:extLst>
          </p:cNvPr>
          <p:cNvCxnSpPr>
            <a:cxnSpLocks/>
          </p:cNvCxnSpPr>
          <p:nvPr/>
        </p:nvCxnSpPr>
        <p:spPr>
          <a:xfrm>
            <a:off x="6090937" y="1484784"/>
            <a:ext cx="0" cy="41044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Fußzeilenplatzhalter 4">
            <a:extLst>
              <a:ext uri="{FF2B5EF4-FFF2-40B4-BE49-F238E27FC236}">
                <a16:creationId xmlns:a16="http://schemas.microsoft.com/office/drawing/2014/main" id="{205A47F1-CF67-3134-904D-89E8C9D81519}"/>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3386713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174081-065C-4FD7-BFB8-F46591BC9408}"/>
              </a:ext>
            </a:extLst>
          </p:cNvPr>
          <p:cNvSpPr>
            <a:spLocks noGrp="1"/>
          </p:cNvSpPr>
          <p:nvPr>
            <p:ph type="title"/>
          </p:nvPr>
        </p:nvSpPr>
        <p:spPr>
          <a:xfrm>
            <a:off x="569342" y="561976"/>
            <a:ext cx="10063733" cy="634778"/>
          </a:xfrm>
        </p:spPr>
        <p:txBody>
          <a:bodyPr/>
          <a:lstStyle/>
          <a:p>
            <a:r>
              <a:rPr lang="de-DE" dirty="0"/>
              <a:t>Körper- und sportbezogene Fake-Phänomene</a:t>
            </a:r>
            <a:br>
              <a:rPr lang="de-DE" dirty="0"/>
            </a:br>
            <a:endParaRPr lang="de-DE" dirty="0"/>
          </a:p>
        </p:txBody>
      </p:sp>
      <p:sp>
        <p:nvSpPr>
          <p:cNvPr id="3" name="Textplatzhalter 2">
            <a:extLst>
              <a:ext uri="{FF2B5EF4-FFF2-40B4-BE49-F238E27FC236}">
                <a16:creationId xmlns:a16="http://schemas.microsoft.com/office/drawing/2014/main" id="{B693045C-F5EB-4F43-A3EB-F6CDBAAC4B22}"/>
              </a:ext>
            </a:extLst>
          </p:cNvPr>
          <p:cNvSpPr>
            <a:spLocks noGrp="1"/>
          </p:cNvSpPr>
          <p:nvPr>
            <p:ph type="body" sz="quarter" idx="13"/>
          </p:nvPr>
        </p:nvSpPr>
        <p:spPr>
          <a:xfrm>
            <a:off x="550864" y="1484785"/>
            <a:ext cx="5328592" cy="4248471"/>
          </a:xfrm>
        </p:spPr>
        <p:txBody>
          <a:bodyPr/>
          <a:lstStyle/>
          <a:p>
            <a:pPr algn="ctr">
              <a:spcBef>
                <a:spcPts val="600"/>
              </a:spcBef>
              <a:spcAft>
                <a:spcPts val="1200"/>
              </a:spcAft>
            </a:pPr>
            <a:r>
              <a:rPr lang="de-DE" dirty="0">
                <a:highlight>
                  <a:srgbClr val="CCF0FF"/>
                </a:highlight>
                <a:latin typeface="+mj-lt"/>
              </a:rPr>
              <a:t>Digitale Manipulationen</a:t>
            </a:r>
          </a:p>
          <a:p>
            <a:pPr marL="285750" indent="-285750" algn="just">
              <a:spcBef>
                <a:spcPts val="1200"/>
              </a:spcBef>
              <a:buFont typeface="Symbol" panose="05050102010706020507" pitchFamily="18" charset="2"/>
              <a:buChar char="-"/>
            </a:pPr>
            <a:r>
              <a:rPr lang="de-DE" sz="1800" dirty="0"/>
              <a:t>der Körper als ästhetische Gestaltungsfläche in </a:t>
            </a:r>
            <a:r>
              <a:rPr lang="de-DE" sz="1800" dirty="0" err="1"/>
              <a:t>Social</a:t>
            </a:r>
            <a:r>
              <a:rPr lang="de-DE" sz="1800" dirty="0"/>
              <a:t> Media </a:t>
            </a:r>
            <a:r>
              <a:rPr lang="de-DE" sz="1800" dirty="0">
                <a:sym typeface="Wingdings" panose="05000000000000000000" pitchFamily="2" charset="2"/>
              </a:rPr>
              <a:t> Selbstinszenierung und Selbstoptimierung (Pürgstaller, 2023)</a:t>
            </a:r>
            <a:endParaRPr lang="de-DE" sz="1800" dirty="0"/>
          </a:p>
          <a:p>
            <a:pPr marL="285750" indent="-285750" algn="just">
              <a:spcBef>
                <a:spcPts val="1200"/>
              </a:spcBef>
              <a:buFont typeface="Symbol" panose="05050102010706020507" pitchFamily="18" charset="2"/>
              <a:buChar char="-"/>
            </a:pPr>
            <a:r>
              <a:rPr lang="de-DE" sz="1800" dirty="0"/>
              <a:t>Reproduktion (unrealistischer) Körperideale (Götz &amp; Pommer, 2020)</a:t>
            </a:r>
          </a:p>
          <a:p>
            <a:pPr marL="285750" indent="-285750" algn="just">
              <a:spcBef>
                <a:spcPts val="1200"/>
              </a:spcBef>
              <a:buFont typeface="Symbol" panose="05050102010706020507" pitchFamily="18" charset="2"/>
              <a:buChar char="-"/>
            </a:pPr>
            <a:r>
              <a:rPr lang="de-DE" sz="1800" dirty="0"/>
              <a:t>Einflüsse auf das Körperbild trotz Bewusstsein über digitale Manipulation (Dreyer et al., 2025)</a:t>
            </a:r>
          </a:p>
          <a:p>
            <a:pPr marL="285750" indent="-285750" algn="just">
              <a:spcBef>
                <a:spcPts val="1200"/>
              </a:spcBef>
              <a:buFont typeface="Symbol" panose="05050102010706020507" pitchFamily="18" charset="2"/>
              <a:buChar char="-"/>
            </a:pPr>
            <a:r>
              <a:rPr lang="de-DE" sz="1800" dirty="0">
                <a:sym typeface="Wingdings" panose="05000000000000000000" pitchFamily="2" charset="2"/>
              </a:rPr>
              <a:t>emanzipatorische Praxis der Unabhängigkeit und Selbstbestimmung (Pürgstaller, 2023)</a:t>
            </a:r>
            <a:endParaRPr lang="de-DE" sz="1800" dirty="0"/>
          </a:p>
        </p:txBody>
      </p:sp>
      <p:sp>
        <p:nvSpPr>
          <p:cNvPr id="6" name="Foliennummernplatzhalter 5">
            <a:extLst>
              <a:ext uri="{FF2B5EF4-FFF2-40B4-BE49-F238E27FC236}">
                <a16:creationId xmlns:a16="http://schemas.microsoft.com/office/drawing/2014/main" id="{D2B58116-5AC3-4DDF-839B-781600808146}"/>
              </a:ext>
            </a:extLst>
          </p:cNvPr>
          <p:cNvSpPr>
            <a:spLocks noGrp="1"/>
          </p:cNvSpPr>
          <p:nvPr>
            <p:ph type="sldNum" sz="quarter" idx="16"/>
          </p:nvPr>
        </p:nvSpPr>
        <p:spPr/>
        <p:txBody>
          <a:bodyPr/>
          <a:lstStyle/>
          <a:p>
            <a:r>
              <a:rPr lang="de-DE"/>
              <a:t>Seite </a:t>
            </a:r>
            <a:fld id="{CE6CAF4D-DD0D-4F34-9F3A-F974D54A280A}" type="slidenum">
              <a:rPr lang="de-DE" smtClean="0"/>
              <a:pPr/>
              <a:t>26</a:t>
            </a:fld>
            <a:endParaRPr lang="de-DE" dirty="0"/>
          </a:p>
        </p:txBody>
      </p:sp>
      <p:pic>
        <p:nvPicPr>
          <p:cNvPr id="12" name="Grafik 11">
            <a:extLst>
              <a:ext uri="{FF2B5EF4-FFF2-40B4-BE49-F238E27FC236}">
                <a16:creationId xmlns:a16="http://schemas.microsoft.com/office/drawing/2014/main" id="{DD067C4D-3DCA-43BE-AF8A-907CA3DB345F}"/>
              </a:ext>
            </a:extLst>
          </p:cNvPr>
          <p:cNvPicPr>
            <a:picLocks noChangeAspect="1"/>
          </p:cNvPicPr>
          <p:nvPr/>
        </p:nvPicPr>
        <p:blipFill>
          <a:blip r:embed="rId3"/>
          <a:stretch>
            <a:fillRect/>
          </a:stretch>
        </p:blipFill>
        <p:spPr>
          <a:xfrm>
            <a:off x="6221200" y="1492752"/>
            <a:ext cx="5353474" cy="3766263"/>
          </a:xfrm>
          <a:prstGeom prst="rect">
            <a:avLst/>
          </a:prstGeom>
        </p:spPr>
      </p:pic>
      <p:sp>
        <p:nvSpPr>
          <p:cNvPr id="14" name="Textfeld 13">
            <a:extLst>
              <a:ext uri="{FF2B5EF4-FFF2-40B4-BE49-F238E27FC236}">
                <a16:creationId xmlns:a16="http://schemas.microsoft.com/office/drawing/2014/main" id="{401E4EFE-0CEA-4326-8927-EA5CBDBB379B}"/>
              </a:ext>
            </a:extLst>
          </p:cNvPr>
          <p:cNvSpPr txBox="1"/>
          <p:nvPr/>
        </p:nvSpPr>
        <p:spPr>
          <a:xfrm>
            <a:off x="6204759" y="5292170"/>
            <a:ext cx="5654256" cy="276999"/>
          </a:xfrm>
          <a:prstGeom prst="rect">
            <a:avLst/>
          </a:prstGeom>
          <a:noFill/>
        </p:spPr>
        <p:txBody>
          <a:bodyPr wrap="square">
            <a:spAutoFit/>
          </a:bodyPr>
          <a:lstStyle/>
          <a:p>
            <a:r>
              <a:rPr lang="de-DE" sz="1200" dirty="0">
                <a:sym typeface="Wingdings" panose="05000000000000000000" pitchFamily="2" charset="2"/>
              </a:rPr>
              <a:t>Mit Filtern bearbeitete Körpermerkmale auf Instagram (Götz, 2019)</a:t>
            </a:r>
            <a:endParaRPr lang="de-DE" sz="1200" dirty="0"/>
          </a:p>
        </p:txBody>
      </p:sp>
      <p:sp>
        <p:nvSpPr>
          <p:cNvPr id="5" name="Datumsplatzhalter 3">
            <a:extLst>
              <a:ext uri="{FF2B5EF4-FFF2-40B4-BE49-F238E27FC236}">
                <a16:creationId xmlns:a16="http://schemas.microsoft.com/office/drawing/2014/main" id="{655E4A7C-BB90-F3C4-3B26-2CF634B584A0}"/>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7" name="Fußzeilenplatzhalter 4">
            <a:extLst>
              <a:ext uri="{FF2B5EF4-FFF2-40B4-BE49-F238E27FC236}">
                <a16:creationId xmlns:a16="http://schemas.microsoft.com/office/drawing/2014/main" id="{A469FBA3-58FD-E8B9-D8F9-C51FA304E8AE}"/>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9800877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77C98-F7A0-EE59-0063-754ADE6B4129}"/>
            </a:ext>
          </a:extLst>
        </p:cNvPr>
        <p:cNvGrpSpPr/>
        <p:nvPr/>
      </p:nvGrpSpPr>
      <p:grpSpPr>
        <a:xfrm>
          <a:off x="0" y="0"/>
          <a:ext cx="0" cy="0"/>
          <a:chOff x="0" y="0"/>
          <a:chExt cx="0" cy="0"/>
        </a:xfrm>
      </p:grpSpPr>
      <p:sp>
        <p:nvSpPr>
          <p:cNvPr id="7" name="Foliennummernplatzhalter 5">
            <a:extLst>
              <a:ext uri="{FF2B5EF4-FFF2-40B4-BE49-F238E27FC236}">
                <a16:creationId xmlns:a16="http://schemas.microsoft.com/office/drawing/2014/main" id="{2DCC5FB0-45CA-3F99-C8BD-415D30AAFF80}"/>
              </a:ext>
            </a:extLst>
          </p:cNvPr>
          <p:cNvSpPr>
            <a:spLocks noGrp="1"/>
          </p:cNvSpPr>
          <p:nvPr>
            <p:ph type="sldNum" sz="quarter" idx="16"/>
          </p:nvPr>
        </p:nvSpPr>
        <p:spPr>
          <a:xfrm>
            <a:off x="8897937" y="6497767"/>
            <a:ext cx="2743200" cy="153888"/>
          </a:xfrm>
        </p:spPr>
        <p:txBody>
          <a:bodyPr/>
          <a:lstStyle/>
          <a:p>
            <a:r>
              <a:rPr lang="de-DE" dirty="0"/>
              <a:t>Seite </a:t>
            </a:r>
            <a:fld id="{CE6CAF4D-DD0D-4F34-9F3A-F974D54A280A}" type="slidenum">
              <a:rPr lang="de-DE" smtClean="0"/>
              <a:pPr/>
              <a:t>27</a:t>
            </a:fld>
            <a:endParaRPr lang="de-DE" dirty="0"/>
          </a:p>
        </p:txBody>
      </p:sp>
      <p:sp>
        <p:nvSpPr>
          <p:cNvPr id="8" name="Rechteck: abgerundete Ecken 20">
            <a:extLst>
              <a:ext uri="{FF2B5EF4-FFF2-40B4-BE49-F238E27FC236}">
                <a16:creationId xmlns:a16="http://schemas.microsoft.com/office/drawing/2014/main" id="{B3AA9EDA-0C5B-9AC8-C569-D0247A080913}"/>
              </a:ext>
            </a:extLst>
          </p:cNvPr>
          <p:cNvSpPr/>
          <p:nvPr/>
        </p:nvSpPr>
        <p:spPr>
          <a:xfrm>
            <a:off x="1628020" y="2780928"/>
            <a:ext cx="8935960" cy="961329"/>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Textfeld 8">
            <a:extLst>
              <a:ext uri="{FF2B5EF4-FFF2-40B4-BE49-F238E27FC236}">
                <a16:creationId xmlns:a16="http://schemas.microsoft.com/office/drawing/2014/main" id="{B2629433-4F2D-23F5-7203-320004370A0E}"/>
              </a:ext>
            </a:extLst>
          </p:cNvPr>
          <p:cNvSpPr txBox="1"/>
          <p:nvPr/>
        </p:nvSpPr>
        <p:spPr>
          <a:xfrm>
            <a:off x="2650372" y="2855776"/>
            <a:ext cx="7480938" cy="811632"/>
          </a:xfrm>
          <a:prstGeom prst="rect">
            <a:avLst/>
          </a:prstGeom>
          <a:noFill/>
        </p:spPr>
        <p:txBody>
          <a:bodyPr wrap="square" lIns="0" tIns="0" rIns="0" bIns="0" rtlCol="0">
            <a:spAutoFit/>
          </a:bodyPr>
          <a:lstStyle/>
          <a:p>
            <a:pPr>
              <a:lnSpc>
                <a:spcPct val="113000"/>
              </a:lnSpc>
            </a:pPr>
            <a:r>
              <a:rPr lang="de-DE" sz="2400" b="1" dirty="0">
                <a:solidFill>
                  <a:schemeClr val="dk1"/>
                </a:solidFill>
              </a:rPr>
              <a:t>Unterrichtskonzept</a:t>
            </a:r>
            <a:r>
              <a:rPr lang="de-DE" sz="2400" dirty="0">
                <a:solidFill>
                  <a:schemeClr val="dk1"/>
                </a:solidFill>
              </a:rPr>
              <a:t>– Wie bekomme ich das Thema also in meinen Unterricht integriert?</a:t>
            </a:r>
          </a:p>
        </p:txBody>
      </p:sp>
      <p:pic>
        <p:nvPicPr>
          <p:cNvPr id="10" name="Grafik 9">
            <a:extLst>
              <a:ext uri="{FF2B5EF4-FFF2-40B4-BE49-F238E27FC236}">
                <a16:creationId xmlns:a16="http://schemas.microsoft.com/office/drawing/2014/main" id="{927D0729-ED6A-0596-814C-6FC3DBC4B32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85754" y="2753943"/>
            <a:ext cx="906884" cy="906884"/>
          </a:xfrm>
          <a:prstGeom prst="rect">
            <a:avLst/>
          </a:prstGeom>
        </p:spPr>
      </p:pic>
      <p:sp>
        <p:nvSpPr>
          <p:cNvPr id="3" name="Datumsplatzhalter 3">
            <a:extLst>
              <a:ext uri="{FF2B5EF4-FFF2-40B4-BE49-F238E27FC236}">
                <a16:creationId xmlns:a16="http://schemas.microsoft.com/office/drawing/2014/main" id="{607DB143-4055-4349-D68D-02A52727CEA6}"/>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4" name="Fußzeilenplatzhalter 4">
            <a:extLst>
              <a:ext uri="{FF2B5EF4-FFF2-40B4-BE49-F238E27FC236}">
                <a16:creationId xmlns:a16="http://schemas.microsoft.com/office/drawing/2014/main" id="{4AD81C0E-5863-4962-9132-63DC2E39B362}"/>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1314771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1E4B2-C5F5-0264-F949-DA488C9D5FDA}"/>
            </a:ext>
          </a:extLst>
        </p:cNvPr>
        <p:cNvGrpSpPr/>
        <p:nvPr/>
      </p:nvGrpSpPr>
      <p:grpSpPr>
        <a:xfrm>
          <a:off x="0" y="0"/>
          <a:ext cx="0" cy="0"/>
          <a:chOff x="0" y="0"/>
          <a:chExt cx="0" cy="0"/>
        </a:xfrm>
      </p:grpSpPr>
      <p:sp>
        <p:nvSpPr>
          <p:cNvPr id="5" name="Rechteck 4">
            <a:extLst>
              <a:ext uri="{FF2B5EF4-FFF2-40B4-BE49-F238E27FC236}">
                <a16:creationId xmlns:a16="http://schemas.microsoft.com/office/drawing/2014/main" id="{F8E7D8A1-5363-3DB3-2AA7-5C154AF2B480}"/>
              </a:ext>
            </a:extLst>
          </p:cNvPr>
          <p:cNvSpPr/>
          <p:nvPr/>
        </p:nvSpPr>
        <p:spPr>
          <a:xfrm>
            <a:off x="569342" y="833269"/>
            <a:ext cx="2862362" cy="147459"/>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CF8884A4-3EC3-2CFE-1CC9-C1A77490FB9C}"/>
              </a:ext>
            </a:extLst>
          </p:cNvPr>
          <p:cNvSpPr>
            <a:spLocks noGrp="1"/>
          </p:cNvSpPr>
          <p:nvPr>
            <p:ph type="title"/>
          </p:nvPr>
        </p:nvSpPr>
        <p:spPr/>
        <p:txBody>
          <a:bodyPr/>
          <a:lstStyle/>
          <a:p>
            <a:r>
              <a:rPr lang="de-DE" dirty="0"/>
              <a:t>Unterrichtsentwurf</a:t>
            </a:r>
            <a:br>
              <a:rPr lang="de-DE" dirty="0"/>
            </a:br>
            <a:r>
              <a:rPr lang="de-DE" sz="2000" dirty="0"/>
              <a:t>RAHMENBEDINGUNGEN </a:t>
            </a:r>
          </a:p>
        </p:txBody>
      </p:sp>
      <p:sp>
        <p:nvSpPr>
          <p:cNvPr id="6" name="Foliennummernplatzhalter 5">
            <a:extLst>
              <a:ext uri="{FF2B5EF4-FFF2-40B4-BE49-F238E27FC236}">
                <a16:creationId xmlns:a16="http://schemas.microsoft.com/office/drawing/2014/main" id="{881ACCBF-ABC9-A04B-08D2-57AE321F6C1E}"/>
              </a:ext>
            </a:extLst>
          </p:cNvPr>
          <p:cNvSpPr>
            <a:spLocks noGrp="1"/>
          </p:cNvSpPr>
          <p:nvPr>
            <p:ph type="sldNum" sz="quarter" idx="16"/>
          </p:nvPr>
        </p:nvSpPr>
        <p:spPr/>
        <p:txBody>
          <a:bodyPr/>
          <a:lstStyle/>
          <a:p>
            <a:r>
              <a:rPr lang="de-DE"/>
              <a:t>Seite </a:t>
            </a:r>
            <a:fld id="{CE6CAF4D-DD0D-4F34-9F3A-F974D54A280A}" type="slidenum">
              <a:rPr lang="de-DE" smtClean="0"/>
              <a:pPr/>
              <a:t>28</a:t>
            </a:fld>
            <a:endParaRPr lang="de-DE" dirty="0"/>
          </a:p>
        </p:txBody>
      </p:sp>
      <p:sp>
        <p:nvSpPr>
          <p:cNvPr id="9" name="Textplatzhalter 8">
            <a:extLst>
              <a:ext uri="{FF2B5EF4-FFF2-40B4-BE49-F238E27FC236}">
                <a16:creationId xmlns:a16="http://schemas.microsoft.com/office/drawing/2014/main" id="{3C914581-37AF-135E-745B-9C60E2637DFF}"/>
              </a:ext>
            </a:extLst>
          </p:cNvPr>
          <p:cNvSpPr>
            <a:spLocks noGrp="1"/>
          </p:cNvSpPr>
          <p:nvPr>
            <p:ph type="body" sz="quarter" idx="13"/>
          </p:nvPr>
        </p:nvSpPr>
        <p:spPr>
          <a:xfrm>
            <a:off x="839416" y="1988840"/>
            <a:ext cx="11236684" cy="3456384"/>
          </a:xfrm>
        </p:spPr>
        <p:txBody>
          <a:bodyPr/>
          <a:lstStyle/>
          <a:p>
            <a:r>
              <a:rPr lang="de-DE" dirty="0"/>
              <a:t>Unterrichtsreihe für die </a:t>
            </a:r>
            <a:r>
              <a:rPr lang="de-DE" b="1" dirty="0"/>
              <a:t>Sek II über 3 Unterrichtsstunden à 90 Minuten</a:t>
            </a:r>
          </a:p>
          <a:p>
            <a:r>
              <a:rPr lang="de-DE" dirty="0"/>
              <a:t>(z.B. im Rahmen von Themen- oder Projekttagen)</a:t>
            </a:r>
          </a:p>
          <a:p>
            <a:pPr lvl="1" indent="0">
              <a:buNone/>
            </a:pPr>
            <a:r>
              <a:rPr lang="de-DE" dirty="0"/>
              <a:t>1. Unterrichtsstunde: Pamela Reif – Tanz &amp; Selbstbild</a:t>
            </a:r>
          </a:p>
          <a:p>
            <a:pPr lvl="1" indent="0">
              <a:buNone/>
            </a:pPr>
            <a:r>
              <a:rPr lang="de-DE" dirty="0"/>
              <a:t>2. Unterrichtsstunde: Sascha Huber – Fitness &amp; Leistungsbild</a:t>
            </a:r>
          </a:p>
          <a:p>
            <a:pPr lvl="1" indent="0">
              <a:buNone/>
            </a:pPr>
            <a:r>
              <a:rPr lang="de-DE" dirty="0"/>
              <a:t>3. Unterrichtsstunde: </a:t>
            </a:r>
            <a:r>
              <a:rPr lang="de-DE" dirty="0" err="1"/>
              <a:t>Mady</a:t>
            </a:r>
            <a:r>
              <a:rPr lang="de-DE" dirty="0"/>
              <a:t> Morrison – Yoga &amp; Achtsamkeit</a:t>
            </a:r>
          </a:p>
        </p:txBody>
      </p:sp>
      <p:pic>
        <p:nvPicPr>
          <p:cNvPr id="10" name="Grafik 9">
            <a:extLst>
              <a:ext uri="{FF2B5EF4-FFF2-40B4-BE49-F238E27FC236}">
                <a16:creationId xmlns:a16="http://schemas.microsoft.com/office/drawing/2014/main" id="{E8655673-884C-5D1A-4449-18E38830E6D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5900" y="2975558"/>
            <a:ext cx="906884" cy="906884"/>
          </a:xfrm>
          <a:prstGeom prst="rect">
            <a:avLst/>
          </a:prstGeom>
        </p:spPr>
      </p:pic>
      <p:sp>
        <p:nvSpPr>
          <p:cNvPr id="8" name="Datumsplatzhalter 3">
            <a:extLst>
              <a:ext uri="{FF2B5EF4-FFF2-40B4-BE49-F238E27FC236}">
                <a16:creationId xmlns:a16="http://schemas.microsoft.com/office/drawing/2014/main" id="{A456AD77-CCBB-9210-9806-55390EDE0A91}"/>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3" name="Fußzeilenplatzhalter 4">
            <a:extLst>
              <a:ext uri="{FF2B5EF4-FFF2-40B4-BE49-F238E27FC236}">
                <a16:creationId xmlns:a16="http://schemas.microsoft.com/office/drawing/2014/main" id="{EB9B9F8F-0BAD-7EEF-5EEE-5013DE7F2145}"/>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18883746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11EB03-C15E-806B-AF74-7AE338F72F3C}"/>
            </a:ext>
          </a:extLst>
        </p:cNvPr>
        <p:cNvGrpSpPr/>
        <p:nvPr/>
      </p:nvGrpSpPr>
      <p:grpSpPr>
        <a:xfrm>
          <a:off x="0" y="0"/>
          <a:ext cx="0" cy="0"/>
          <a:chOff x="0" y="0"/>
          <a:chExt cx="0" cy="0"/>
        </a:xfrm>
      </p:grpSpPr>
      <p:sp>
        <p:nvSpPr>
          <p:cNvPr id="5" name="Rechteck 4">
            <a:extLst>
              <a:ext uri="{FF2B5EF4-FFF2-40B4-BE49-F238E27FC236}">
                <a16:creationId xmlns:a16="http://schemas.microsoft.com/office/drawing/2014/main" id="{E15A8757-E6B7-90FB-6575-713FDEBD49B5}"/>
              </a:ext>
            </a:extLst>
          </p:cNvPr>
          <p:cNvSpPr/>
          <p:nvPr/>
        </p:nvSpPr>
        <p:spPr>
          <a:xfrm>
            <a:off x="502580" y="838903"/>
            <a:ext cx="6760707" cy="147459"/>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2B645259-F819-34B2-EEA8-956511A6AFAB}"/>
              </a:ext>
            </a:extLst>
          </p:cNvPr>
          <p:cNvSpPr>
            <a:spLocks noGrp="1"/>
          </p:cNvSpPr>
          <p:nvPr>
            <p:ph type="title"/>
          </p:nvPr>
        </p:nvSpPr>
        <p:spPr/>
        <p:txBody>
          <a:bodyPr/>
          <a:lstStyle/>
          <a:p>
            <a:r>
              <a:rPr lang="de-DE" dirty="0"/>
              <a:t>Unterrichtsentwurf zu einer Unterrichtsreihe</a:t>
            </a:r>
            <a:br>
              <a:rPr lang="de-DE" dirty="0"/>
            </a:br>
            <a:r>
              <a:rPr lang="de-DE" sz="2000" dirty="0"/>
              <a:t>ÜBERGEORDNETE LERNZIELE</a:t>
            </a:r>
            <a:br>
              <a:rPr lang="de-DE" dirty="0"/>
            </a:br>
            <a:endParaRPr lang="de-DE" dirty="0"/>
          </a:p>
        </p:txBody>
      </p:sp>
      <p:sp>
        <p:nvSpPr>
          <p:cNvPr id="6" name="Foliennummernplatzhalter 5">
            <a:extLst>
              <a:ext uri="{FF2B5EF4-FFF2-40B4-BE49-F238E27FC236}">
                <a16:creationId xmlns:a16="http://schemas.microsoft.com/office/drawing/2014/main" id="{D0D29561-9BF1-1B22-5D52-3BA4ECF60713}"/>
              </a:ext>
            </a:extLst>
          </p:cNvPr>
          <p:cNvSpPr>
            <a:spLocks noGrp="1"/>
          </p:cNvSpPr>
          <p:nvPr>
            <p:ph type="sldNum" sz="quarter" idx="16"/>
          </p:nvPr>
        </p:nvSpPr>
        <p:spPr/>
        <p:txBody>
          <a:bodyPr/>
          <a:lstStyle/>
          <a:p>
            <a:r>
              <a:rPr lang="de-DE"/>
              <a:t>Seite </a:t>
            </a:r>
            <a:fld id="{CE6CAF4D-DD0D-4F34-9F3A-F974D54A280A}" type="slidenum">
              <a:rPr lang="de-DE" smtClean="0"/>
              <a:pPr/>
              <a:t>29</a:t>
            </a:fld>
            <a:endParaRPr lang="de-DE" dirty="0"/>
          </a:p>
        </p:txBody>
      </p:sp>
      <p:sp>
        <p:nvSpPr>
          <p:cNvPr id="9" name="Textplatzhalter 8">
            <a:extLst>
              <a:ext uri="{FF2B5EF4-FFF2-40B4-BE49-F238E27FC236}">
                <a16:creationId xmlns:a16="http://schemas.microsoft.com/office/drawing/2014/main" id="{8EF52996-F3EF-8BCC-969E-3AE40A828661}"/>
              </a:ext>
            </a:extLst>
          </p:cNvPr>
          <p:cNvSpPr>
            <a:spLocks noGrp="1"/>
          </p:cNvSpPr>
          <p:nvPr>
            <p:ph type="body" sz="quarter" idx="13"/>
          </p:nvPr>
        </p:nvSpPr>
        <p:spPr>
          <a:xfrm>
            <a:off x="1004274" y="1819517"/>
            <a:ext cx="10801721" cy="4125850"/>
          </a:xfrm>
        </p:spPr>
        <p:txBody>
          <a:bodyPr/>
          <a:lstStyle/>
          <a:p>
            <a:pPr marL="457200" indent="-457200">
              <a:lnSpc>
                <a:spcPct val="100000"/>
              </a:lnSpc>
              <a:buAutoNum type="arabicPeriod"/>
            </a:pPr>
            <a:r>
              <a:rPr lang="de-DE" b="1" dirty="0"/>
              <a:t>Reflexion</a:t>
            </a:r>
            <a:r>
              <a:rPr lang="de-DE" dirty="0"/>
              <a:t> digital vermittelter Körperbilder und deren Einfluss auf das eigene Körperbild</a:t>
            </a:r>
          </a:p>
          <a:p>
            <a:pPr marL="457200" indent="-457200">
              <a:lnSpc>
                <a:spcPct val="100000"/>
              </a:lnSpc>
              <a:buAutoNum type="arabicPeriod"/>
            </a:pPr>
            <a:r>
              <a:rPr lang="de-DE" b="1" dirty="0"/>
              <a:t>Sensibilisierung</a:t>
            </a:r>
            <a:r>
              <a:rPr lang="de-DE" dirty="0"/>
              <a:t> für die individuelle Körperwahrnehmung in Abgrenzung zu medialen Idealen</a:t>
            </a:r>
          </a:p>
          <a:p>
            <a:pPr marL="457200" indent="-457200">
              <a:lnSpc>
                <a:spcPct val="100000"/>
              </a:lnSpc>
              <a:buAutoNum type="arabicPeriod"/>
            </a:pPr>
            <a:r>
              <a:rPr lang="de-DE" b="1" dirty="0"/>
              <a:t>Kritische Bewertung </a:t>
            </a:r>
            <a:r>
              <a:rPr lang="de-DE" dirty="0"/>
              <a:t>von </a:t>
            </a:r>
            <a:r>
              <a:rPr lang="de-DE" dirty="0" err="1"/>
              <a:t>Social</a:t>
            </a:r>
            <a:r>
              <a:rPr lang="de-DE" dirty="0"/>
              <a:t>-Media-Inhalten unter der Perspektive wie Realismus, Motivation, Körpernormen</a:t>
            </a:r>
          </a:p>
          <a:p>
            <a:pPr marL="457200" indent="-457200">
              <a:lnSpc>
                <a:spcPct val="100000"/>
              </a:lnSpc>
              <a:buAutoNum type="arabicPeriod"/>
            </a:pPr>
            <a:r>
              <a:rPr lang="de-DE" b="1" dirty="0"/>
              <a:t>Förderung</a:t>
            </a:r>
            <a:r>
              <a:rPr lang="de-DE" dirty="0"/>
              <a:t> einer souveränen und reflektierten Mediennutzung im Kontext sportlicher Aktivität</a:t>
            </a:r>
          </a:p>
        </p:txBody>
      </p:sp>
      <p:pic>
        <p:nvPicPr>
          <p:cNvPr id="10" name="Grafik 9">
            <a:extLst>
              <a:ext uri="{FF2B5EF4-FFF2-40B4-BE49-F238E27FC236}">
                <a16:creationId xmlns:a16="http://schemas.microsoft.com/office/drawing/2014/main" id="{D4E394C6-8B33-BA1A-416B-FA2CBA3DCF3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5900" y="2975558"/>
            <a:ext cx="906884" cy="906884"/>
          </a:xfrm>
          <a:prstGeom prst="rect">
            <a:avLst/>
          </a:prstGeom>
        </p:spPr>
      </p:pic>
      <p:sp>
        <p:nvSpPr>
          <p:cNvPr id="8" name="Datumsplatzhalter 3">
            <a:extLst>
              <a:ext uri="{FF2B5EF4-FFF2-40B4-BE49-F238E27FC236}">
                <a16:creationId xmlns:a16="http://schemas.microsoft.com/office/drawing/2014/main" id="{9434E40A-03CC-CCAE-C890-B91ED0F783D7}"/>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3" name="Fußzeilenplatzhalter 4">
            <a:extLst>
              <a:ext uri="{FF2B5EF4-FFF2-40B4-BE49-F238E27FC236}">
                <a16:creationId xmlns:a16="http://schemas.microsoft.com/office/drawing/2014/main" id="{72036342-3456-F7C1-592B-CFB284BCF364}"/>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1633347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97F34-DD58-2DA2-069B-31D85E1D79D3}"/>
            </a:ext>
          </a:extLst>
        </p:cNvPr>
        <p:cNvGrpSpPr/>
        <p:nvPr/>
      </p:nvGrpSpPr>
      <p:grpSpPr>
        <a:xfrm>
          <a:off x="0" y="0"/>
          <a:ext cx="0" cy="0"/>
          <a:chOff x="0" y="0"/>
          <a:chExt cx="0" cy="0"/>
        </a:xfrm>
      </p:grpSpPr>
      <p:sp>
        <p:nvSpPr>
          <p:cNvPr id="2" name="Datumsplatzhalter 3">
            <a:extLst>
              <a:ext uri="{FF2B5EF4-FFF2-40B4-BE49-F238E27FC236}">
                <a16:creationId xmlns:a16="http://schemas.microsoft.com/office/drawing/2014/main" id="{7044B424-0D5D-0197-2823-87F2619F65D9}"/>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4" name="Foliennummernplatzhalter 5">
            <a:extLst>
              <a:ext uri="{FF2B5EF4-FFF2-40B4-BE49-F238E27FC236}">
                <a16:creationId xmlns:a16="http://schemas.microsoft.com/office/drawing/2014/main" id="{89919F7D-868F-DF69-90C7-D071ECC29915}"/>
              </a:ext>
            </a:extLst>
          </p:cNvPr>
          <p:cNvSpPr>
            <a:spLocks noGrp="1"/>
          </p:cNvSpPr>
          <p:nvPr>
            <p:ph type="sldNum" sz="quarter" idx="16"/>
          </p:nvPr>
        </p:nvSpPr>
        <p:spPr>
          <a:xfrm>
            <a:off x="8897937" y="6497767"/>
            <a:ext cx="2743200" cy="153888"/>
          </a:xfrm>
        </p:spPr>
        <p:txBody>
          <a:bodyPr/>
          <a:lstStyle/>
          <a:p>
            <a:r>
              <a:rPr lang="de-DE" dirty="0"/>
              <a:t>Seite </a:t>
            </a:r>
            <a:fld id="{CE6CAF4D-DD0D-4F34-9F3A-F974D54A280A}" type="slidenum">
              <a:rPr lang="de-DE" smtClean="0"/>
              <a:pPr/>
              <a:t>3</a:t>
            </a:fld>
            <a:endParaRPr lang="de-DE" dirty="0"/>
          </a:p>
        </p:txBody>
      </p:sp>
      <p:sp>
        <p:nvSpPr>
          <p:cNvPr id="9" name="Rechteck: abgerundete Ecken 20">
            <a:extLst>
              <a:ext uri="{FF2B5EF4-FFF2-40B4-BE49-F238E27FC236}">
                <a16:creationId xmlns:a16="http://schemas.microsoft.com/office/drawing/2014/main" id="{FA53FBE5-ED87-413B-185E-160A53D2E776}"/>
              </a:ext>
            </a:extLst>
          </p:cNvPr>
          <p:cNvSpPr/>
          <p:nvPr/>
        </p:nvSpPr>
        <p:spPr>
          <a:xfrm>
            <a:off x="1487488" y="2495103"/>
            <a:ext cx="8929536" cy="961329"/>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a:extLst>
              <a:ext uri="{FF2B5EF4-FFF2-40B4-BE49-F238E27FC236}">
                <a16:creationId xmlns:a16="http://schemas.microsoft.com/office/drawing/2014/main" id="{ABF4BAEF-3CF8-9A68-3FAB-19C927EA06CA}"/>
              </a:ext>
            </a:extLst>
          </p:cNvPr>
          <p:cNvSpPr txBox="1"/>
          <p:nvPr/>
        </p:nvSpPr>
        <p:spPr>
          <a:xfrm>
            <a:off x="2475817" y="2569951"/>
            <a:ext cx="7393483" cy="811632"/>
          </a:xfrm>
          <a:prstGeom prst="rect">
            <a:avLst/>
          </a:prstGeom>
          <a:noFill/>
        </p:spPr>
        <p:txBody>
          <a:bodyPr wrap="square" lIns="0" tIns="0" rIns="0" bIns="0" rtlCol="0">
            <a:spAutoFit/>
          </a:bodyPr>
          <a:lstStyle/>
          <a:p>
            <a:pPr>
              <a:lnSpc>
                <a:spcPct val="113000"/>
              </a:lnSpc>
            </a:pPr>
            <a:r>
              <a:rPr lang="de-DE" sz="2400" b="1" dirty="0">
                <a:solidFill>
                  <a:schemeClr val="dk1"/>
                </a:solidFill>
              </a:rPr>
              <a:t>Thematischer Input </a:t>
            </a:r>
            <a:r>
              <a:rPr lang="de-DE" sz="2400" dirty="0">
                <a:solidFill>
                  <a:schemeClr val="dk1"/>
                </a:solidFill>
              </a:rPr>
              <a:t>– Kurzer Pitch über Lernziele der Fortbildung, Bezug zum Lehrplan &amp; thematischer Auftakt</a:t>
            </a:r>
          </a:p>
        </p:txBody>
      </p:sp>
      <p:pic>
        <p:nvPicPr>
          <p:cNvPr id="11" name="Grafik 10">
            <a:extLst>
              <a:ext uri="{FF2B5EF4-FFF2-40B4-BE49-F238E27FC236}">
                <a16:creationId xmlns:a16="http://schemas.microsoft.com/office/drawing/2014/main" id="{F4E95F26-28E8-09D0-AB40-E11C6DBAA8A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49715" y="2522325"/>
            <a:ext cx="906884" cy="906884"/>
          </a:xfrm>
          <a:prstGeom prst="rect">
            <a:avLst/>
          </a:prstGeom>
        </p:spPr>
      </p:pic>
      <p:sp>
        <p:nvSpPr>
          <p:cNvPr id="5" name="Fußzeilenplatzhalter 4">
            <a:extLst>
              <a:ext uri="{FF2B5EF4-FFF2-40B4-BE49-F238E27FC236}">
                <a16:creationId xmlns:a16="http://schemas.microsoft.com/office/drawing/2014/main" id="{1CFFC597-DB88-C5D7-065B-DF1BE01852F4}"/>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11548686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8AA5B-7C99-3D3B-E7B1-F7971EC2E813}"/>
            </a:ext>
          </a:extLst>
        </p:cNvPr>
        <p:cNvGrpSpPr/>
        <p:nvPr/>
      </p:nvGrpSpPr>
      <p:grpSpPr>
        <a:xfrm>
          <a:off x="0" y="0"/>
          <a:ext cx="0" cy="0"/>
          <a:chOff x="0" y="0"/>
          <a:chExt cx="0" cy="0"/>
        </a:xfrm>
      </p:grpSpPr>
      <p:sp>
        <p:nvSpPr>
          <p:cNvPr id="5" name="Rechteck 4">
            <a:extLst>
              <a:ext uri="{FF2B5EF4-FFF2-40B4-BE49-F238E27FC236}">
                <a16:creationId xmlns:a16="http://schemas.microsoft.com/office/drawing/2014/main" id="{ADC695D0-623A-BB00-1484-AAE591077107}"/>
              </a:ext>
            </a:extLst>
          </p:cNvPr>
          <p:cNvSpPr/>
          <p:nvPr/>
        </p:nvSpPr>
        <p:spPr>
          <a:xfrm>
            <a:off x="550863" y="833269"/>
            <a:ext cx="6625257" cy="147459"/>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7" name="Ovale Legende 6">
            <a:extLst>
              <a:ext uri="{FF2B5EF4-FFF2-40B4-BE49-F238E27FC236}">
                <a16:creationId xmlns:a16="http://schemas.microsoft.com/office/drawing/2014/main" id="{BD0661F3-7BD7-C7FB-67E8-9BC66849F4D1}"/>
              </a:ext>
            </a:extLst>
          </p:cNvPr>
          <p:cNvSpPr/>
          <p:nvPr/>
        </p:nvSpPr>
        <p:spPr>
          <a:xfrm>
            <a:off x="633813" y="2420887"/>
            <a:ext cx="10924374" cy="2403823"/>
          </a:xfrm>
          <a:prstGeom prst="wedgeEllipseCallout">
            <a:avLst>
              <a:gd name="adj1" fmla="val -47875"/>
              <a:gd name="adj2" fmla="val 50907"/>
            </a:avLst>
          </a:prstGeom>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48F148FF-582E-5922-45CC-CB86A0AE0D2B}"/>
              </a:ext>
            </a:extLst>
          </p:cNvPr>
          <p:cNvSpPr>
            <a:spLocks noGrp="1"/>
          </p:cNvSpPr>
          <p:nvPr>
            <p:ph type="title"/>
          </p:nvPr>
        </p:nvSpPr>
        <p:spPr/>
        <p:txBody>
          <a:bodyPr/>
          <a:lstStyle/>
          <a:p>
            <a:r>
              <a:rPr lang="de-DE" dirty="0"/>
              <a:t>Unterrichtsentwurf zu einer Unterrichtsreihe</a:t>
            </a:r>
            <a:br>
              <a:rPr lang="de-DE" dirty="0"/>
            </a:br>
            <a:r>
              <a:rPr lang="de-DE" sz="2000" dirty="0"/>
              <a:t>KONKRETES LERNZIEL (EXEMPLARISCH)</a:t>
            </a:r>
            <a:br>
              <a:rPr lang="de-DE" dirty="0"/>
            </a:br>
            <a:endParaRPr lang="de-DE" dirty="0"/>
          </a:p>
        </p:txBody>
      </p:sp>
      <p:sp>
        <p:nvSpPr>
          <p:cNvPr id="6" name="Foliennummernplatzhalter 5">
            <a:extLst>
              <a:ext uri="{FF2B5EF4-FFF2-40B4-BE49-F238E27FC236}">
                <a16:creationId xmlns:a16="http://schemas.microsoft.com/office/drawing/2014/main" id="{9853E737-F080-931B-9883-F87C9DE3CE10}"/>
              </a:ext>
            </a:extLst>
          </p:cNvPr>
          <p:cNvSpPr>
            <a:spLocks noGrp="1"/>
          </p:cNvSpPr>
          <p:nvPr>
            <p:ph type="sldNum" sz="quarter" idx="16"/>
          </p:nvPr>
        </p:nvSpPr>
        <p:spPr/>
        <p:txBody>
          <a:bodyPr/>
          <a:lstStyle/>
          <a:p>
            <a:r>
              <a:rPr lang="de-DE"/>
              <a:t>Seite </a:t>
            </a:r>
            <a:fld id="{CE6CAF4D-DD0D-4F34-9F3A-F974D54A280A}" type="slidenum">
              <a:rPr lang="de-DE" smtClean="0"/>
              <a:pPr/>
              <a:t>30</a:t>
            </a:fld>
            <a:endParaRPr lang="de-DE" dirty="0"/>
          </a:p>
        </p:txBody>
      </p:sp>
      <p:sp>
        <p:nvSpPr>
          <p:cNvPr id="9" name="Textplatzhalter 8">
            <a:extLst>
              <a:ext uri="{FF2B5EF4-FFF2-40B4-BE49-F238E27FC236}">
                <a16:creationId xmlns:a16="http://schemas.microsoft.com/office/drawing/2014/main" id="{20A390A3-E5B2-6E1A-A9DE-A356E364C28D}"/>
              </a:ext>
            </a:extLst>
          </p:cNvPr>
          <p:cNvSpPr>
            <a:spLocks noGrp="1"/>
          </p:cNvSpPr>
          <p:nvPr>
            <p:ph type="body" sz="quarter" idx="13"/>
          </p:nvPr>
        </p:nvSpPr>
        <p:spPr>
          <a:xfrm>
            <a:off x="1722022" y="2929017"/>
            <a:ext cx="9196182" cy="1033419"/>
          </a:xfrm>
        </p:spPr>
        <p:txBody>
          <a:bodyPr/>
          <a:lstStyle/>
          <a:p>
            <a:pPr algn="just">
              <a:lnSpc>
                <a:spcPct val="100000"/>
              </a:lnSpc>
            </a:pPr>
            <a:r>
              <a:rPr lang="de-DE" i="1" dirty="0"/>
              <a:t>Die </a:t>
            </a:r>
            <a:r>
              <a:rPr lang="de-DE" i="1" dirty="0" err="1"/>
              <a:t>Schüler:innen</a:t>
            </a:r>
            <a:r>
              <a:rPr lang="de-DE" i="1" dirty="0"/>
              <a:t> nehmen kritisch Stellung zu </a:t>
            </a:r>
            <a:r>
              <a:rPr lang="de-DE" i="1" dirty="0" err="1"/>
              <a:t>Socia</a:t>
            </a:r>
            <a:r>
              <a:rPr lang="de-DE" i="1" dirty="0"/>
              <a:t>-Media Inhalten, indem sie aus dem Tanz-Video von Pamela Reif definierte Aspekte herausarbeiten (z.B. Realismus, Motivation, Darstellung der Körpernormen)</a:t>
            </a:r>
          </a:p>
          <a:p>
            <a:pPr>
              <a:lnSpc>
                <a:spcPct val="100000"/>
              </a:lnSpc>
            </a:pPr>
            <a:endParaRPr lang="de-DE" dirty="0"/>
          </a:p>
        </p:txBody>
      </p:sp>
      <p:pic>
        <p:nvPicPr>
          <p:cNvPr id="3" name="Grafik 2">
            <a:extLst>
              <a:ext uri="{FF2B5EF4-FFF2-40B4-BE49-F238E27FC236}">
                <a16:creationId xmlns:a16="http://schemas.microsoft.com/office/drawing/2014/main" id="{DC833572-9469-FF74-FCEE-1462481A09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5035" y="4323756"/>
            <a:ext cx="891655" cy="891655"/>
          </a:xfrm>
          <a:prstGeom prst="rect">
            <a:avLst/>
          </a:prstGeom>
        </p:spPr>
      </p:pic>
      <p:sp>
        <p:nvSpPr>
          <p:cNvPr id="11" name="Datumsplatzhalter 3">
            <a:extLst>
              <a:ext uri="{FF2B5EF4-FFF2-40B4-BE49-F238E27FC236}">
                <a16:creationId xmlns:a16="http://schemas.microsoft.com/office/drawing/2014/main" id="{8269F748-3453-D989-A3AD-F7735D5CAD59}"/>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4" name="Fußzeilenplatzhalter 4">
            <a:extLst>
              <a:ext uri="{FF2B5EF4-FFF2-40B4-BE49-F238E27FC236}">
                <a16:creationId xmlns:a16="http://schemas.microsoft.com/office/drawing/2014/main" id="{B1E23594-7389-E22B-B958-3A67F0C2E3BE}"/>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38933971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D1BA4E-8E73-9C09-10B1-55F0DD52053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F39FB57-D8EA-FA1A-0C36-BB337195C44B}"/>
              </a:ext>
            </a:extLst>
          </p:cNvPr>
          <p:cNvSpPr>
            <a:spLocks noGrp="1"/>
          </p:cNvSpPr>
          <p:nvPr>
            <p:ph type="title"/>
          </p:nvPr>
        </p:nvSpPr>
        <p:spPr/>
        <p:txBody>
          <a:bodyPr/>
          <a:lstStyle/>
          <a:p>
            <a:r>
              <a:rPr lang="de-DE" dirty="0"/>
              <a:t>1. Unterrichtsstunde: Pamela Reif – Tanz &amp; Selbstbild</a:t>
            </a:r>
            <a:br>
              <a:rPr lang="de-DE" dirty="0"/>
            </a:br>
            <a:endParaRPr lang="de-DE" sz="2000" dirty="0"/>
          </a:p>
        </p:txBody>
      </p:sp>
      <p:sp>
        <p:nvSpPr>
          <p:cNvPr id="6" name="Foliennummernplatzhalter 5">
            <a:extLst>
              <a:ext uri="{FF2B5EF4-FFF2-40B4-BE49-F238E27FC236}">
                <a16:creationId xmlns:a16="http://schemas.microsoft.com/office/drawing/2014/main" id="{5A1C3AB8-03E7-4021-27DB-CE4BD8AFC1BC}"/>
              </a:ext>
            </a:extLst>
          </p:cNvPr>
          <p:cNvSpPr>
            <a:spLocks noGrp="1"/>
          </p:cNvSpPr>
          <p:nvPr>
            <p:ph type="sldNum" sz="quarter" idx="16"/>
          </p:nvPr>
        </p:nvSpPr>
        <p:spPr/>
        <p:txBody>
          <a:bodyPr/>
          <a:lstStyle/>
          <a:p>
            <a:r>
              <a:rPr lang="de-DE"/>
              <a:t>Seite </a:t>
            </a:r>
            <a:fld id="{CE6CAF4D-DD0D-4F34-9F3A-F974D54A280A}" type="slidenum">
              <a:rPr lang="de-DE" smtClean="0"/>
              <a:pPr/>
              <a:t>31</a:t>
            </a:fld>
            <a:endParaRPr lang="de-DE" dirty="0"/>
          </a:p>
        </p:txBody>
      </p:sp>
      <p:graphicFrame>
        <p:nvGraphicFramePr>
          <p:cNvPr id="3" name="Tabelle 2">
            <a:extLst>
              <a:ext uri="{FF2B5EF4-FFF2-40B4-BE49-F238E27FC236}">
                <a16:creationId xmlns:a16="http://schemas.microsoft.com/office/drawing/2014/main" id="{67A098F8-C779-8C25-A39A-922BD58D6679}"/>
              </a:ext>
            </a:extLst>
          </p:cNvPr>
          <p:cNvGraphicFramePr>
            <a:graphicFrameLocks noGrp="1"/>
          </p:cNvGraphicFramePr>
          <p:nvPr>
            <p:extLst>
              <p:ext uri="{D42A27DB-BD31-4B8C-83A1-F6EECF244321}">
                <p14:modId xmlns:p14="http://schemas.microsoft.com/office/powerpoint/2010/main" val="3137540501"/>
              </p:ext>
            </p:extLst>
          </p:nvPr>
        </p:nvGraphicFramePr>
        <p:xfrm>
          <a:off x="532384" y="1038345"/>
          <a:ext cx="11090274" cy="5126148"/>
        </p:xfrm>
        <a:graphic>
          <a:graphicData uri="http://schemas.openxmlformats.org/drawingml/2006/table">
            <a:tbl>
              <a:tblPr firstRow="1" bandRow="1">
                <a:tableStyleId>{3B4B98B0-60AC-42C2-AFA5-B58CD77FA1E5}</a:tableStyleId>
              </a:tblPr>
              <a:tblGrid>
                <a:gridCol w="1848379">
                  <a:extLst>
                    <a:ext uri="{9D8B030D-6E8A-4147-A177-3AD203B41FA5}">
                      <a16:colId xmlns:a16="http://schemas.microsoft.com/office/drawing/2014/main" val="1707065114"/>
                    </a:ext>
                  </a:extLst>
                </a:gridCol>
                <a:gridCol w="3408726">
                  <a:extLst>
                    <a:ext uri="{9D8B030D-6E8A-4147-A177-3AD203B41FA5}">
                      <a16:colId xmlns:a16="http://schemas.microsoft.com/office/drawing/2014/main" val="2304135777"/>
                    </a:ext>
                  </a:extLst>
                </a:gridCol>
                <a:gridCol w="1512168">
                  <a:extLst>
                    <a:ext uri="{9D8B030D-6E8A-4147-A177-3AD203B41FA5}">
                      <a16:colId xmlns:a16="http://schemas.microsoft.com/office/drawing/2014/main" val="4076122103"/>
                    </a:ext>
                  </a:extLst>
                </a:gridCol>
                <a:gridCol w="2016224">
                  <a:extLst>
                    <a:ext uri="{9D8B030D-6E8A-4147-A177-3AD203B41FA5}">
                      <a16:colId xmlns:a16="http://schemas.microsoft.com/office/drawing/2014/main" val="3706625306"/>
                    </a:ext>
                  </a:extLst>
                </a:gridCol>
                <a:gridCol w="2304777">
                  <a:extLst>
                    <a:ext uri="{9D8B030D-6E8A-4147-A177-3AD203B41FA5}">
                      <a16:colId xmlns:a16="http://schemas.microsoft.com/office/drawing/2014/main" val="4163126115"/>
                    </a:ext>
                  </a:extLst>
                </a:gridCol>
              </a:tblGrid>
              <a:tr h="350938">
                <a:tc>
                  <a:txBody>
                    <a:bodyPr/>
                    <a:lstStyle/>
                    <a:p>
                      <a:r>
                        <a:rPr lang="de-DE" sz="1600" dirty="0"/>
                        <a:t>Phase &amp; Zeit</a:t>
                      </a:r>
                    </a:p>
                  </a:txBody>
                  <a:tcPr/>
                </a:tc>
                <a:tc>
                  <a:txBody>
                    <a:bodyPr/>
                    <a:lstStyle/>
                    <a:p>
                      <a:r>
                        <a:rPr lang="de-DE" sz="1600" dirty="0"/>
                        <a:t>Thematischer Inhalt</a:t>
                      </a:r>
                    </a:p>
                  </a:txBody>
                  <a:tcPr/>
                </a:tc>
                <a:tc>
                  <a:txBody>
                    <a:bodyPr/>
                    <a:lstStyle/>
                    <a:p>
                      <a:r>
                        <a:rPr lang="de-DE" sz="1600" dirty="0"/>
                        <a:t>Sozialform</a:t>
                      </a:r>
                    </a:p>
                  </a:txBody>
                  <a:tcPr/>
                </a:tc>
                <a:tc>
                  <a:txBody>
                    <a:bodyPr/>
                    <a:lstStyle/>
                    <a:p>
                      <a:r>
                        <a:rPr lang="de-DE" sz="1600" dirty="0"/>
                        <a:t>Materialien</a:t>
                      </a:r>
                    </a:p>
                  </a:txBody>
                  <a:tcPr/>
                </a:tc>
                <a:tc>
                  <a:txBody>
                    <a:bodyPr/>
                    <a:lstStyle/>
                    <a:p>
                      <a:r>
                        <a:rPr lang="de-DE" sz="1600" dirty="0"/>
                        <a:t>Lernziel</a:t>
                      </a:r>
                    </a:p>
                  </a:txBody>
                  <a:tcPr/>
                </a:tc>
                <a:extLst>
                  <a:ext uri="{0D108BD9-81ED-4DB2-BD59-A6C34878D82A}">
                    <a16:rowId xmlns:a16="http://schemas.microsoft.com/office/drawing/2014/main" val="2243815332"/>
                  </a:ext>
                </a:extLst>
              </a:tr>
              <a:tr h="1039925">
                <a:tc>
                  <a:txBody>
                    <a:bodyPr/>
                    <a:lstStyle/>
                    <a:p>
                      <a:r>
                        <a:rPr lang="de-DE" sz="1600" dirty="0"/>
                        <a:t>Einstieg </a:t>
                      </a:r>
                    </a:p>
                    <a:p>
                      <a:r>
                        <a:rPr lang="de-DE" sz="1600" dirty="0"/>
                        <a:t>(15 Minuten)</a:t>
                      </a:r>
                    </a:p>
                  </a:txBody>
                  <a:tcPr anchor="ctr"/>
                </a:tc>
                <a:tc>
                  <a:txBody>
                    <a:bodyPr/>
                    <a:lstStyle/>
                    <a:p>
                      <a:r>
                        <a:rPr lang="de-DE" sz="1600" dirty="0"/>
                        <a:t>Spontane Reflexion auf Impulskarten „Was bedeutet für mich ein gesunder/schöner Körper?“</a:t>
                      </a:r>
                    </a:p>
                  </a:txBody>
                  <a:tcPr anchor="ctr"/>
                </a:tc>
                <a:tc>
                  <a:txBody>
                    <a:bodyPr/>
                    <a:lstStyle/>
                    <a:p>
                      <a:r>
                        <a:rPr lang="de-DE" sz="1600" dirty="0"/>
                        <a:t>Gruppe</a:t>
                      </a:r>
                    </a:p>
                  </a:txBody>
                  <a:tcPr anchor="ctr"/>
                </a:tc>
                <a:tc>
                  <a:txBody>
                    <a:bodyPr/>
                    <a:lstStyle/>
                    <a:p>
                      <a:r>
                        <a:rPr lang="de-DE" sz="1600" dirty="0"/>
                        <a:t>Karten</a:t>
                      </a:r>
                    </a:p>
                  </a:txBody>
                  <a:tcPr anchor="ctr"/>
                </a:tc>
                <a:tc>
                  <a:txBody>
                    <a:bodyPr/>
                    <a:lstStyle/>
                    <a:p>
                      <a:r>
                        <a:rPr lang="de-DE" sz="1600" dirty="0"/>
                        <a:t>Subjektive Vorstellung eines Körperbildes aktivieren</a:t>
                      </a:r>
                    </a:p>
                  </a:txBody>
                  <a:tcPr anchor="ctr"/>
                </a:tc>
                <a:extLst>
                  <a:ext uri="{0D108BD9-81ED-4DB2-BD59-A6C34878D82A}">
                    <a16:rowId xmlns:a16="http://schemas.microsoft.com/office/drawing/2014/main" val="1349053264"/>
                  </a:ext>
                </a:extLst>
              </a:tr>
              <a:tr h="1039925">
                <a:tc>
                  <a:txBody>
                    <a:bodyPr/>
                    <a:lstStyle/>
                    <a:p>
                      <a:r>
                        <a:rPr lang="de-DE" sz="1600" dirty="0"/>
                        <a:t>Bewegung </a:t>
                      </a:r>
                    </a:p>
                    <a:p>
                      <a:r>
                        <a:rPr lang="de-DE" sz="1600" dirty="0"/>
                        <a:t>(20 Minuten)</a:t>
                      </a:r>
                    </a:p>
                  </a:txBody>
                  <a:tcPr anchor="ctr"/>
                </a:tc>
                <a:tc>
                  <a:txBody>
                    <a:bodyPr/>
                    <a:lstStyle/>
                    <a:p>
                      <a:r>
                        <a:rPr lang="de-DE" sz="1600" dirty="0"/>
                        <a:t>Durchführung eines Dance-Workouts von Pamela Reif</a:t>
                      </a:r>
                    </a:p>
                  </a:txBody>
                  <a:tcPr anchor="ctr"/>
                </a:tc>
                <a:tc>
                  <a:txBody>
                    <a:bodyPr/>
                    <a:lstStyle/>
                    <a:p>
                      <a:r>
                        <a:rPr lang="de-DE" sz="1600" dirty="0"/>
                        <a:t>Gruppe</a:t>
                      </a:r>
                    </a:p>
                  </a:txBody>
                  <a:tcPr anchor="ctr"/>
                </a:tc>
                <a:tc>
                  <a:txBody>
                    <a:bodyPr/>
                    <a:lstStyle/>
                    <a:p>
                      <a:r>
                        <a:rPr lang="de-DE" sz="1600" dirty="0" err="1"/>
                        <a:t>Wlan</a:t>
                      </a:r>
                      <a:r>
                        <a:rPr lang="de-DE" sz="1600" dirty="0"/>
                        <a:t>, digitales Endgerät, </a:t>
                      </a:r>
                      <a:r>
                        <a:rPr lang="de-DE" sz="1600" dirty="0" err="1"/>
                        <a:t>Beamer</a:t>
                      </a:r>
                      <a:r>
                        <a:rPr lang="de-DE" sz="1600" dirty="0"/>
                        <a:t> mit Kabeln, weiße Wand</a:t>
                      </a:r>
                    </a:p>
                  </a:txBody>
                  <a:tcPr anchor="ctr"/>
                </a:tc>
                <a:tc>
                  <a:txBody>
                    <a:bodyPr/>
                    <a:lstStyle/>
                    <a:p>
                      <a:r>
                        <a:rPr lang="de-DE" sz="1600" dirty="0"/>
                        <a:t>Körpererfahrung im Bewegungsprozess</a:t>
                      </a:r>
                    </a:p>
                  </a:txBody>
                  <a:tcPr anchor="ctr"/>
                </a:tc>
                <a:extLst>
                  <a:ext uri="{0D108BD9-81ED-4DB2-BD59-A6C34878D82A}">
                    <a16:rowId xmlns:a16="http://schemas.microsoft.com/office/drawing/2014/main" val="3804315395"/>
                  </a:ext>
                </a:extLst>
              </a:tr>
              <a:tr h="1277622">
                <a:tc>
                  <a:txBody>
                    <a:bodyPr/>
                    <a:lstStyle/>
                    <a:p>
                      <a:r>
                        <a:rPr lang="de-DE" sz="1600" dirty="0"/>
                        <a:t>Reflexion </a:t>
                      </a:r>
                    </a:p>
                    <a:p>
                      <a:r>
                        <a:rPr lang="de-DE" sz="1600" dirty="0"/>
                        <a:t>(20 Minuten)</a:t>
                      </a:r>
                    </a:p>
                  </a:txBody>
                  <a:tcPr anchor="ctr"/>
                </a:tc>
                <a:tc>
                  <a:txBody>
                    <a:bodyPr/>
                    <a:lstStyle/>
                    <a:p>
                      <a:r>
                        <a:rPr lang="de-DE" sz="1600" dirty="0"/>
                        <a:t>Dokumentation zur Körperwahrnehmung z.B. „Wie hab ich mich beim mitmachen gefühlt und wie fühlt sich mein Körper jetzt (an)?“</a:t>
                      </a:r>
                    </a:p>
                  </a:txBody>
                  <a:tcPr anchor="ctr"/>
                </a:tc>
                <a:tc>
                  <a:txBody>
                    <a:bodyPr/>
                    <a:lstStyle/>
                    <a:p>
                      <a:r>
                        <a:rPr lang="de-DE" sz="1600" dirty="0"/>
                        <a:t>Einzel</a:t>
                      </a:r>
                    </a:p>
                  </a:txBody>
                  <a:tcPr anchor="ctr"/>
                </a:tc>
                <a:tc>
                  <a:txBody>
                    <a:bodyPr/>
                    <a:lstStyle/>
                    <a:p>
                      <a:r>
                        <a:rPr lang="de-DE" sz="1600" dirty="0"/>
                        <a:t>Reflexionsbögen, Stifte, (ggfs. Klemmbretter)</a:t>
                      </a:r>
                    </a:p>
                  </a:txBody>
                  <a:tcPr anchor="ctr"/>
                </a:tc>
                <a:tc>
                  <a:txBody>
                    <a:bodyPr/>
                    <a:lstStyle/>
                    <a:p>
                      <a:r>
                        <a:rPr lang="de-DE" sz="1600" dirty="0"/>
                        <a:t>Verbindung zwischen der inneren Wahrnehmung und dem äußeren Bild analysieren</a:t>
                      </a:r>
                    </a:p>
                  </a:txBody>
                  <a:tcPr anchor="ctr"/>
                </a:tc>
                <a:extLst>
                  <a:ext uri="{0D108BD9-81ED-4DB2-BD59-A6C34878D82A}">
                    <a16:rowId xmlns:a16="http://schemas.microsoft.com/office/drawing/2014/main" val="2280421187"/>
                  </a:ext>
                </a:extLst>
              </a:tr>
              <a:tr h="1039925">
                <a:tc>
                  <a:txBody>
                    <a:bodyPr/>
                    <a:lstStyle/>
                    <a:p>
                      <a:r>
                        <a:rPr lang="de-DE" sz="1600" dirty="0"/>
                        <a:t>Diskussion </a:t>
                      </a:r>
                    </a:p>
                    <a:p>
                      <a:r>
                        <a:rPr lang="de-DE" sz="1600" dirty="0"/>
                        <a:t>(25 Minuten)</a:t>
                      </a:r>
                    </a:p>
                  </a:txBody>
                  <a:tcPr anchor="ctr"/>
                </a:tc>
                <a:tc>
                  <a:txBody>
                    <a:bodyPr/>
                    <a:lstStyle/>
                    <a:p>
                      <a:r>
                        <a:rPr lang="de-DE" sz="1600" dirty="0"/>
                        <a:t>Austausch über Körperinszenierung, Authentizität, Motivationswirkung</a:t>
                      </a:r>
                    </a:p>
                  </a:txBody>
                  <a:tcPr anchor="ctr"/>
                </a:tc>
                <a:tc>
                  <a:txBody>
                    <a:bodyPr/>
                    <a:lstStyle/>
                    <a:p>
                      <a:r>
                        <a:rPr lang="de-DE" sz="1600" dirty="0"/>
                        <a:t>Gruppe</a:t>
                      </a:r>
                    </a:p>
                  </a:txBody>
                  <a:tcPr anchor="ctr"/>
                </a:tc>
                <a:tc>
                  <a:txBody>
                    <a:bodyPr/>
                    <a:lstStyle/>
                    <a:p>
                      <a:r>
                        <a:rPr lang="de-DE" sz="1600" dirty="0"/>
                        <a:t>Medium zur Sicherung der Ergebnisse (Tafel, Whiteboard)</a:t>
                      </a:r>
                    </a:p>
                  </a:txBody>
                  <a:tcPr anchor="ctr"/>
                </a:tc>
                <a:tc>
                  <a:txBody>
                    <a:bodyPr/>
                    <a:lstStyle/>
                    <a:p>
                      <a:r>
                        <a:rPr lang="de-DE" sz="1600" dirty="0"/>
                        <a:t>Kritische Reflexion der medialen Inszenierung</a:t>
                      </a:r>
                    </a:p>
                  </a:txBody>
                  <a:tcPr anchor="ctr"/>
                </a:tc>
                <a:extLst>
                  <a:ext uri="{0D108BD9-81ED-4DB2-BD59-A6C34878D82A}">
                    <a16:rowId xmlns:a16="http://schemas.microsoft.com/office/drawing/2014/main" val="3486555504"/>
                  </a:ext>
                </a:extLst>
              </a:tr>
              <a:tr h="350938">
                <a:tc gridSpan="5">
                  <a:txBody>
                    <a:bodyPr/>
                    <a:lstStyle/>
                    <a:p>
                      <a:r>
                        <a:rPr lang="de-DE" sz="1100" dirty="0"/>
                        <a:t>* 10 Minuten Zeitpuffer</a:t>
                      </a:r>
                      <a:endParaRPr lang="de-DE" sz="1200" dirty="0"/>
                    </a:p>
                  </a:txBody>
                  <a:tcPr anchor="ctr"/>
                </a:tc>
                <a:tc hMerge="1">
                  <a:txBody>
                    <a:bodyPr/>
                    <a:lstStyle/>
                    <a:p>
                      <a:endParaRPr lang="de-DE" sz="1600" dirty="0"/>
                    </a:p>
                  </a:txBody>
                  <a:tcPr/>
                </a:tc>
                <a:tc hMerge="1">
                  <a:txBody>
                    <a:bodyPr/>
                    <a:lstStyle/>
                    <a:p>
                      <a:endParaRPr lang="de-DE" sz="1600" dirty="0"/>
                    </a:p>
                  </a:txBody>
                  <a:tcPr/>
                </a:tc>
                <a:tc hMerge="1">
                  <a:txBody>
                    <a:bodyPr/>
                    <a:lstStyle/>
                    <a:p>
                      <a:endParaRPr lang="de-DE" sz="1600" dirty="0"/>
                    </a:p>
                  </a:txBody>
                  <a:tcPr/>
                </a:tc>
                <a:tc hMerge="1">
                  <a:txBody>
                    <a:bodyPr/>
                    <a:lstStyle/>
                    <a:p>
                      <a:endParaRPr lang="de-DE" sz="1600" dirty="0"/>
                    </a:p>
                  </a:txBody>
                  <a:tcPr/>
                </a:tc>
                <a:extLst>
                  <a:ext uri="{0D108BD9-81ED-4DB2-BD59-A6C34878D82A}">
                    <a16:rowId xmlns:a16="http://schemas.microsoft.com/office/drawing/2014/main" val="2759921166"/>
                  </a:ext>
                </a:extLst>
              </a:tr>
            </a:tbl>
          </a:graphicData>
        </a:graphic>
      </p:graphicFrame>
      <p:sp>
        <p:nvSpPr>
          <p:cNvPr id="8" name="Datumsplatzhalter 3">
            <a:extLst>
              <a:ext uri="{FF2B5EF4-FFF2-40B4-BE49-F238E27FC236}">
                <a16:creationId xmlns:a16="http://schemas.microsoft.com/office/drawing/2014/main" id="{D5B61DD9-5690-6615-1290-63B1083BFD31}"/>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4" name="Fußzeilenplatzhalter 4">
            <a:extLst>
              <a:ext uri="{FF2B5EF4-FFF2-40B4-BE49-F238E27FC236}">
                <a16:creationId xmlns:a16="http://schemas.microsoft.com/office/drawing/2014/main" id="{CE568592-3BB9-BAB6-FF8B-D92BF5B2403E}"/>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30502663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099C9-1A00-013D-DF14-6EBAE14EA40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39E7462-6EED-9F3C-807D-2001692A1CA5}"/>
              </a:ext>
            </a:extLst>
          </p:cNvPr>
          <p:cNvSpPr>
            <a:spLocks noGrp="1"/>
          </p:cNvSpPr>
          <p:nvPr>
            <p:ph type="title"/>
          </p:nvPr>
        </p:nvSpPr>
        <p:spPr>
          <a:xfrm>
            <a:off x="569342" y="561975"/>
            <a:ext cx="10567218" cy="922809"/>
          </a:xfrm>
        </p:spPr>
        <p:txBody>
          <a:bodyPr/>
          <a:lstStyle/>
          <a:p>
            <a:r>
              <a:rPr lang="de-DE" dirty="0"/>
              <a:t>2. Unterrichtsstunde: Sascha Huber – Fitness &amp; Leistungsbild</a:t>
            </a:r>
            <a:br>
              <a:rPr lang="de-DE" dirty="0"/>
            </a:br>
            <a:endParaRPr lang="de-DE" sz="2000" dirty="0"/>
          </a:p>
        </p:txBody>
      </p:sp>
      <p:sp>
        <p:nvSpPr>
          <p:cNvPr id="6" name="Foliennummernplatzhalter 5">
            <a:extLst>
              <a:ext uri="{FF2B5EF4-FFF2-40B4-BE49-F238E27FC236}">
                <a16:creationId xmlns:a16="http://schemas.microsoft.com/office/drawing/2014/main" id="{73547C3F-4077-A410-B3F0-DA10C9B500DA}"/>
              </a:ext>
            </a:extLst>
          </p:cNvPr>
          <p:cNvSpPr>
            <a:spLocks noGrp="1"/>
          </p:cNvSpPr>
          <p:nvPr>
            <p:ph type="sldNum" sz="quarter" idx="16"/>
          </p:nvPr>
        </p:nvSpPr>
        <p:spPr/>
        <p:txBody>
          <a:bodyPr/>
          <a:lstStyle/>
          <a:p>
            <a:r>
              <a:rPr lang="de-DE"/>
              <a:t>Seite </a:t>
            </a:r>
            <a:fld id="{CE6CAF4D-DD0D-4F34-9F3A-F974D54A280A}" type="slidenum">
              <a:rPr lang="de-DE" smtClean="0"/>
              <a:pPr/>
              <a:t>32</a:t>
            </a:fld>
            <a:endParaRPr lang="de-DE" dirty="0"/>
          </a:p>
        </p:txBody>
      </p:sp>
      <p:graphicFrame>
        <p:nvGraphicFramePr>
          <p:cNvPr id="3" name="Tabelle 2">
            <a:extLst>
              <a:ext uri="{FF2B5EF4-FFF2-40B4-BE49-F238E27FC236}">
                <a16:creationId xmlns:a16="http://schemas.microsoft.com/office/drawing/2014/main" id="{0549F26F-1843-9D63-0CFA-0CB5A9BB3006}"/>
              </a:ext>
            </a:extLst>
          </p:cNvPr>
          <p:cNvGraphicFramePr>
            <a:graphicFrameLocks noGrp="1"/>
          </p:cNvGraphicFramePr>
          <p:nvPr>
            <p:extLst>
              <p:ext uri="{D42A27DB-BD31-4B8C-83A1-F6EECF244321}">
                <p14:modId xmlns:p14="http://schemas.microsoft.com/office/powerpoint/2010/main" val="2113130022"/>
              </p:ext>
            </p:extLst>
          </p:nvPr>
        </p:nvGraphicFramePr>
        <p:xfrm>
          <a:off x="532384" y="1038345"/>
          <a:ext cx="11090274" cy="5221678"/>
        </p:xfrm>
        <a:graphic>
          <a:graphicData uri="http://schemas.openxmlformats.org/drawingml/2006/table">
            <a:tbl>
              <a:tblPr firstRow="1" bandRow="1">
                <a:tableStyleId>{3B4B98B0-60AC-42C2-AFA5-B58CD77FA1E5}</a:tableStyleId>
              </a:tblPr>
              <a:tblGrid>
                <a:gridCol w="1848379">
                  <a:extLst>
                    <a:ext uri="{9D8B030D-6E8A-4147-A177-3AD203B41FA5}">
                      <a16:colId xmlns:a16="http://schemas.microsoft.com/office/drawing/2014/main" val="1707065114"/>
                    </a:ext>
                  </a:extLst>
                </a:gridCol>
                <a:gridCol w="3408726">
                  <a:extLst>
                    <a:ext uri="{9D8B030D-6E8A-4147-A177-3AD203B41FA5}">
                      <a16:colId xmlns:a16="http://schemas.microsoft.com/office/drawing/2014/main" val="2304135777"/>
                    </a:ext>
                  </a:extLst>
                </a:gridCol>
                <a:gridCol w="1512168">
                  <a:extLst>
                    <a:ext uri="{9D8B030D-6E8A-4147-A177-3AD203B41FA5}">
                      <a16:colId xmlns:a16="http://schemas.microsoft.com/office/drawing/2014/main" val="4076122103"/>
                    </a:ext>
                  </a:extLst>
                </a:gridCol>
                <a:gridCol w="2016224">
                  <a:extLst>
                    <a:ext uri="{9D8B030D-6E8A-4147-A177-3AD203B41FA5}">
                      <a16:colId xmlns:a16="http://schemas.microsoft.com/office/drawing/2014/main" val="3706625306"/>
                    </a:ext>
                  </a:extLst>
                </a:gridCol>
                <a:gridCol w="2304777">
                  <a:extLst>
                    <a:ext uri="{9D8B030D-6E8A-4147-A177-3AD203B41FA5}">
                      <a16:colId xmlns:a16="http://schemas.microsoft.com/office/drawing/2014/main" val="4163126115"/>
                    </a:ext>
                  </a:extLst>
                </a:gridCol>
              </a:tblGrid>
              <a:tr h="350938">
                <a:tc>
                  <a:txBody>
                    <a:bodyPr/>
                    <a:lstStyle/>
                    <a:p>
                      <a:r>
                        <a:rPr lang="de-DE" sz="1600" dirty="0"/>
                        <a:t>Phase &amp; Zeit</a:t>
                      </a:r>
                    </a:p>
                  </a:txBody>
                  <a:tcPr/>
                </a:tc>
                <a:tc>
                  <a:txBody>
                    <a:bodyPr/>
                    <a:lstStyle/>
                    <a:p>
                      <a:r>
                        <a:rPr lang="de-DE" sz="1600" dirty="0"/>
                        <a:t>Thematischer Inhalt</a:t>
                      </a:r>
                    </a:p>
                  </a:txBody>
                  <a:tcPr/>
                </a:tc>
                <a:tc>
                  <a:txBody>
                    <a:bodyPr/>
                    <a:lstStyle/>
                    <a:p>
                      <a:r>
                        <a:rPr lang="de-DE" sz="1600" dirty="0"/>
                        <a:t>Sozialform</a:t>
                      </a:r>
                    </a:p>
                  </a:txBody>
                  <a:tcPr/>
                </a:tc>
                <a:tc>
                  <a:txBody>
                    <a:bodyPr/>
                    <a:lstStyle/>
                    <a:p>
                      <a:r>
                        <a:rPr lang="de-DE" sz="1600" dirty="0"/>
                        <a:t>Materialien</a:t>
                      </a:r>
                    </a:p>
                  </a:txBody>
                  <a:tcPr/>
                </a:tc>
                <a:tc>
                  <a:txBody>
                    <a:bodyPr/>
                    <a:lstStyle/>
                    <a:p>
                      <a:r>
                        <a:rPr lang="de-DE" sz="1600" dirty="0"/>
                        <a:t>Lernziel</a:t>
                      </a:r>
                    </a:p>
                  </a:txBody>
                  <a:tcPr/>
                </a:tc>
                <a:extLst>
                  <a:ext uri="{0D108BD9-81ED-4DB2-BD59-A6C34878D82A}">
                    <a16:rowId xmlns:a16="http://schemas.microsoft.com/office/drawing/2014/main" val="2243815332"/>
                  </a:ext>
                </a:extLst>
              </a:tr>
              <a:tr h="1039925">
                <a:tc>
                  <a:txBody>
                    <a:bodyPr/>
                    <a:lstStyle/>
                    <a:p>
                      <a:r>
                        <a:rPr lang="de-DE" sz="1600" dirty="0"/>
                        <a:t>Wiederholung </a:t>
                      </a:r>
                      <a:br>
                        <a:rPr lang="de-DE" sz="1600" dirty="0"/>
                      </a:br>
                      <a:r>
                        <a:rPr lang="de-DE" sz="1600" dirty="0"/>
                        <a:t>(5 Minuten)</a:t>
                      </a:r>
                    </a:p>
                  </a:txBody>
                  <a:tcPr anchor="ctr"/>
                </a:tc>
                <a:tc>
                  <a:txBody>
                    <a:bodyPr/>
                    <a:lstStyle/>
                    <a:p>
                      <a:r>
                        <a:rPr lang="de-DE" sz="1600" dirty="0"/>
                        <a:t>Rückblick auf zentrale Ergebnisse der letzten Stunde mit strukturierten Impulsen durch die Lehrkraft</a:t>
                      </a:r>
                    </a:p>
                  </a:txBody>
                  <a:tcPr anchor="ctr"/>
                </a:tc>
                <a:tc>
                  <a:txBody>
                    <a:bodyPr/>
                    <a:lstStyle/>
                    <a:p>
                      <a:r>
                        <a:rPr lang="de-DE" sz="1600" dirty="0"/>
                        <a:t>Gruppe</a:t>
                      </a:r>
                    </a:p>
                  </a:txBody>
                  <a:tcPr anchor="ctr"/>
                </a:tc>
                <a:tc>
                  <a:txBody>
                    <a:bodyPr/>
                    <a:lstStyle/>
                    <a:p>
                      <a:r>
                        <a:rPr lang="de-DE" sz="1600" dirty="0"/>
                        <a:t>Gesicherte Ergebnisse der letzten Stunde</a:t>
                      </a:r>
                    </a:p>
                  </a:txBody>
                  <a:tcPr anchor="ctr"/>
                </a:tc>
                <a:tc>
                  <a:txBody>
                    <a:bodyPr/>
                    <a:lstStyle/>
                    <a:p>
                      <a:r>
                        <a:rPr lang="de-DE" sz="1600" dirty="0"/>
                        <a:t>Verbindung und Transfer der Inhalte</a:t>
                      </a:r>
                    </a:p>
                  </a:txBody>
                  <a:tcPr anchor="ctr"/>
                </a:tc>
                <a:extLst>
                  <a:ext uri="{0D108BD9-81ED-4DB2-BD59-A6C34878D82A}">
                    <a16:rowId xmlns:a16="http://schemas.microsoft.com/office/drawing/2014/main" val="1349053264"/>
                  </a:ext>
                </a:extLst>
              </a:tr>
              <a:tr h="1039925">
                <a:tc>
                  <a:txBody>
                    <a:bodyPr/>
                    <a:lstStyle/>
                    <a:p>
                      <a:r>
                        <a:rPr lang="de-DE" sz="1600" dirty="0"/>
                        <a:t>Bewegung</a:t>
                      </a:r>
                      <a:br>
                        <a:rPr lang="de-DE" sz="1600" dirty="0"/>
                      </a:br>
                      <a:r>
                        <a:rPr lang="de-DE" sz="1600" dirty="0"/>
                        <a:t>(20 Minuten)</a:t>
                      </a:r>
                    </a:p>
                  </a:txBody>
                  <a:tcPr anchor="ctr"/>
                </a:tc>
                <a:tc>
                  <a:txBody>
                    <a:bodyPr/>
                    <a:lstStyle/>
                    <a:p>
                      <a:r>
                        <a:rPr lang="de-DE" sz="1600" dirty="0"/>
                        <a:t>Durchführung eines Sixpack-Workouts von Sascha Huber</a:t>
                      </a:r>
                    </a:p>
                  </a:txBody>
                  <a:tcPr anchor="ctr"/>
                </a:tc>
                <a:tc>
                  <a:txBody>
                    <a:bodyPr/>
                    <a:lstStyle/>
                    <a:p>
                      <a:r>
                        <a:rPr lang="de-DE" sz="1600" dirty="0"/>
                        <a:t>Gruppe</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600" dirty="0" err="1"/>
                        <a:t>Wlan</a:t>
                      </a:r>
                      <a:r>
                        <a:rPr lang="de-DE" sz="1600" dirty="0"/>
                        <a:t>, digitales Endgerät, </a:t>
                      </a:r>
                      <a:r>
                        <a:rPr lang="de-DE" sz="1600" dirty="0" err="1"/>
                        <a:t>Beamer</a:t>
                      </a:r>
                      <a:r>
                        <a:rPr lang="de-DE" sz="1600" dirty="0"/>
                        <a:t> mit Kabeln, weiße Wand, Matten</a:t>
                      </a:r>
                    </a:p>
                  </a:txBody>
                  <a:tcPr anchor="ctr"/>
                </a:tc>
                <a:tc>
                  <a:txBody>
                    <a:bodyPr/>
                    <a:lstStyle/>
                    <a:p>
                      <a:r>
                        <a:rPr lang="de-DE" sz="1600" dirty="0"/>
                        <a:t>Körpererfahrung im Bewegungsprozess, Vergleich von Anstrengung, Wirkung und Selbstdarstellung</a:t>
                      </a:r>
                    </a:p>
                  </a:txBody>
                  <a:tcPr anchor="ctr"/>
                </a:tc>
                <a:extLst>
                  <a:ext uri="{0D108BD9-81ED-4DB2-BD59-A6C34878D82A}">
                    <a16:rowId xmlns:a16="http://schemas.microsoft.com/office/drawing/2014/main" val="3804315395"/>
                  </a:ext>
                </a:extLst>
              </a:tr>
              <a:tr h="1102437">
                <a:tc>
                  <a:txBody>
                    <a:bodyPr/>
                    <a:lstStyle/>
                    <a:p>
                      <a:r>
                        <a:rPr lang="de-DE" sz="1600" dirty="0"/>
                        <a:t>Analyse</a:t>
                      </a:r>
                      <a:br>
                        <a:rPr lang="de-DE" sz="1600" dirty="0"/>
                      </a:br>
                      <a:r>
                        <a:rPr lang="de-DE" sz="1600" dirty="0"/>
                        <a:t>(30 Minuten)</a:t>
                      </a:r>
                    </a:p>
                  </a:txBody>
                  <a:tcPr anchor="ctr"/>
                </a:tc>
                <a:tc>
                  <a:txBody>
                    <a:bodyPr/>
                    <a:lstStyle/>
                    <a:p>
                      <a:r>
                        <a:rPr lang="de-DE" sz="1600" dirty="0"/>
                        <a:t>Analyse der erfahrenen Inhalte (Trainingsstil, Wirkung, Körperbild, Sprache, Motivation)</a:t>
                      </a:r>
                    </a:p>
                  </a:txBody>
                  <a:tcPr anchor="ctr"/>
                </a:tc>
                <a:tc>
                  <a:txBody>
                    <a:bodyPr/>
                    <a:lstStyle/>
                    <a:p>
                      <a:r>
                        <a:rPr lang="de-DE" sz="1600" dirty="0"/>
                        <a:t>Kleingruppenarbeit (3-4 Personen)</a:t>
                      </a:r>
                    </a:p>
                  </a:txBody>
                  <a:tcPr anchor="ctr"/>
                </a:tc>
                <a:tc>
                  <a:txBody>
                    <a:bodyPr/>
                    <a:lstStyle/>
                    <a:p>
                      <a:r>
                        <a:rPr lang="de-DE" sz="1600" dirty="0"/>
                        <a:t>Reflexionsbögen mit Leitfragen, Stifte, ggfs. Klemmbretter</a:t>
                      </a:r>
                    </a:p>
                  </a:txBody>
                  <a:tcPr anchor="ctr"/>
                </a:tc>
                <a:tc>
                  <a:txBody>
                    <a:bodyPr/>
                    <a:lstStyle/>
                    <a:p>
                      <a:r>
                        <a:rPr lang="de-DE" sz="1600" dirty="0"/>
                        <a:t>Ausarbeitung unterschiedlicher Wirkungen medialer Körperbilder</a:t>
                      </a:r>
                    </a:p>
                  </a:txBody>
                  <a:tcPr anchor="ctr"/>
                </a:tc>
                <a:extLst>
                  <a:ext uri="{0D108BD9-81ED-4DB2-BD59-A6C34878D82A}">
                    <a16:rowId xmlns:a16="http://schemas.microsoft.com/office/drawing/2014/main" val="2280421187"/>
                  </a:ext>
                </a:extLst>
              </a:tr>
              <a:tr h="1039925">
                <a:tc>
                  <a:txBody>
                    <a:bodyPr/>
                    <a:lstStyle/>
                    <a:p>
                      <a:r>
                        <a:rPr lang="de-DE" sz="1600" dirty="0"/>
                        <a:t>Präsentation</a:t>
                      </a:r>
                      <a:br>
                        <a:rPr lang="de-DE" sz="1600" dirty="0"/>
                      </a:br>
                      <a:r>
                        <a:rPr lang="de-DE" sz="1600" dirty="0"/>
                        <a:t>(25 Minuten)</a:t>
                      </a:r>
                    </a:p>
                  </a:txBody>
                  <a:tcPr anchor="ctr"/>
                </a:tc>
                <a:tc>
                  <a:txBody>
                    <a:bodyPr/>
                    <a:lstStyle/>
                    <a:p>
                      <a:r>
                        <a:rPr lang="de-DE" sz="1600" dirty="0"/>
                        <a:t>Vorstellung und Diskussion der Kleingruppenanalyse mit dem Fokus „Was nehme ich für mein eigenes Körperbild mit?“</a:t>
                      </a:r>
                    </a:p>
                  </a:txBody>
                  <a:tcPr anchor="ctr"/>
                </a:tc>
                <a:tc>
                  <a:txBody>
                    <a:bodyPr/>
                    <a:lstStyle/>
                    <a:p>
                      <a:r>
                        <a:rPr lang="de-DE" sz="1600" dirty="0"/>
                        <a:t>Gruppe</a:t>
                      </a:r>
                    </a:p>
                  </a:txBody>
                  <a:tcPr anchor="ctr"/>
                </a:tc>
                <a:tc>
                  <a:txBody>
                    <a:bodyPr/>
                    <a:lstStyle/>
                    <a:p>
                      <a:endParaRPr lang="de-DE" sz="1600" dirty="0"/>
                    </a:p>
                  </a:txBody>
                  <a:tcPr anchor="ctr"/>
                </a:tc>
                <a:tc>
                  <a:txBody>
                    <a:bodyPr/>
                    <a:lstStyle/>
                    <a:p>
                      <a:r>
                        <a:rPr lang="de-DE" sz="1600" dirty="0"/>
                        <a:t>Einordnung von Gemeinsamkeiten, Unterschieden und Konsequenzen</a:t>
                      </a:r>
                    </a:p>
                  </a:txBody>
                  <a:tcPr anchor="ctr"/>
                </a:tc>
                <a:extLst>
                  <a:ext uri="{0D108BD9-81ED-4DB2-BD59-A6C34878D82A}">
                    <a16:rowId xmlns:a16="http://schemas.microsoft.com/office/drawing/2014/main" val="3486555504"/>
                  </a:ext>
                </a:extLst>
              </a:tr>
              <a:tr h="350938">
                <a:tc gridSpan="5">
                  <a:txBody>
                    <a:bodyPr/>
                    <a:lstStyle/>
                    <a:p>
                      <a:r>
                        <a:rPr lang="de-DE" sz="1100" dirty="0"/>
                        <a:t>* 10 Minuten Zeitpuffer</a:t>
                      </a:r>
                      <a:endParaRPr lang="de-DE" sz="1200" dirty="0"/>
                    </a:p>
                  </a:txBody>
                  <a:tcPr/>
                </a:tc>
                <a:tc hMerge="1">
                  <a:txBody>
                    <a:bodyPr/>
                    <a:lstStyle/>
                    <a:p>
                      <a:endParaRPr lang="de-DE" sz="1600" dirty="0"/>
                    </a:p>
                  </a:txBody>
                  <a:tcPr/>
                </a:tc>
                <a:tc hMerge="1">
                  <a:txBody>
                    <a:bodyPr/>
                    <a:lstStyle/>
                    <a:p>
                      <a:endParaRPr lang="de-DE" sz="1600" dirty="0"/>
                    </a:p>
                  </a:txBody>
                  <a:tcPr/>
                </a:tc>
                <a:tc hMerge="1">
                  <a:txBody>
                    <a:bodyPr/>
                    <a:lstStyle/>
                    <a:p>
                      <a:endParaRPr lang="de-DE" sz="1600" dirty="0"/>
                    </a:p>
                  </a:txBody>
                  <a:tcPr/>
                </a:tc>
                <a:tc hMerge="1">
                  <a:txBody>
                    <a:bodyPr/>
                    <a:lstStyle/>
                    <a:p>
                      <a:endParaRPr lang="de-DE" sz="1600" dirty="0"/>
                    </a:p>
                  </a:txBody>
                  <a:tcPr/>
                </a:tc>
                <a:extLst>
                  <a:ext uri="{0D108BD9-81ED-4DB2-BD59-A6C34878D82A}">
                    <a16:rowId xmlns:a16="http://schemas.microsoft.com/office/drawing/2014/main" val="2759921166"/>
                  </a:ext>
                </a:extLst>
              </a:tr>
            </a:tbl>
          </a:graphicData>
        </a:graphic>
      </p:graphicFrame>
      <p:sp>
        <p:nvSpPr>
          <p:cNvPr id="8" name="Datumsplatzhalter 3">
            <a:extLst>
              <a:ext uri="{FF2B5EF4-FFF2-40B4-BE49-F238E27FC236}">
                <a16:creationId xmlns:a16="http://schemas.microsoft.com/office/drawing/2014/main" id="{AA87C9D3-F4AC-402C-B654-DE27682FF18E}"/>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4" name="Fußzeilenplatzhalter 4">
            <a:extLst>
              <a:ext uri="{FF2B5EF4-FFF2-40B4-BE49-F238E27FC236}">
                <a16:creationId xmlns:a16="http://schemas.microsoft.com/office/drawing/2014/main" id="{BDF5A2E7-2CDF-8430-1ECB-FF5368C7E242}"/>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29137227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5A93C-3251-5D95-F727-96E54220607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0335044-B6C8-0C26-9999-B8DB0B8885C9}"/>
              </a:ext>
            </a:extLst>
          </p:cNvPr>
          <p:cNvSpPr>
            <a:spLocks noGrp="1"/>
          </p:cNvSpPr>
          <p:nvPr>
            <p:ph type="title"/>
          </p:nvPr>
        </p:nvSpPr>
        <p:spPr>
          <a:xfrm>
            <a:off x="569342" y="561975"/>
            <a:ext cx="10783242" cy="922809"/>
          </a:xfrm>
        </p:spPr>
        <p:txBody>
          <a:bodyPr/>
          <a:lstStyle/>
          <a:p>
            <a:r>
              <a:rPr lang="de-DE" dirty="0">
                <a:solidFill>
                  <a:srgbClr val="FF0000"/>
                </a:solidFill>
              </a:rPr>
              <a:t>ALTERNATIVE</a:t>
            </a:r>
            <a:r>
              <a:rPr lang="de-DE" dirty="0"/>
              <a:t>: Sascha Huber – Fitness &amp; </a:t>
            </a:r>
            <a:r>
              <a:rPr lang="de-DE" dirty="0">
                <a:solidFill>
                  <a:srgbClr val="FF0000"/>
                </a:solidFill>
              </a:rPr>
              <a:t>OHNE</a:t>
            </a:r>
            <a:r>
              <a:rPr lang="de-DE" dirty="0"/>
              <a:t> Leistungsdruck</a:t>
            </a:r>
            <a:br>
              <a:rPr lang="de-DE" dirty="0"/>
            </a:br>
            <a:endParaRPr lang="de-DE" sz="2000" dirty="0"/>
          </a:p>
        </p:txBody>
      </p:sp>
      <p:sp>
        <p:nvSpPr>
          <p:cNvPr id="6" name="Foliennummernplatzhalter 5">
            <a:extLst>
              <a:ext uri="{FF2B5EF4-FFF2-40B4-BE49-F238E27FC236}">
                <a16:creationId xmlns:a16="http://schemas.microsoft.com/office/drawing/2014/main" id="{BA57A791-FCD0-E085-3943-765B408E2E2C}"/>
              </a:ext>
            </a:extLst>
          </p:cNvPr>
          <p:cNvSpPr>
            <a:spLocks noGrp="1"/>
          </p:cNvSpPr>
          <p:nvPr>
            <p:ph type="sldNum" sz="quarter" idx="16"/>
          </p:nvPr>
        </p:nvSpPr>
        <p:spPr/>
        <p:txBody>
          <a:bodyPr/>
          <a:lstStyle/>
          <a:p>
            <a:r>
              <a:rPr lang="de-DE"/>
              <a:t>Seite </a:t>
            </a:r>
            <a:fld id="{CE6CAF4D-DD0D-4F34-9F3A-F974D54A280A}" type="slidenum">
              <a:rPr lang="de-DE" smtClean="0"/>
              <a:pPr/>
              <a:t>33</a:t>
            </a:fld>
            <a:endParaRPr lang="de-DE" dirty="0"/>
          </a:p>
        </p:txBody>
      </p:sp>
      <p:graphicFrame>
        <p:nvGraphicFramePr>
          <p:cNvPr id="3" name="Tabelle 2">
            <a:extLst>
              <a:ext uri="{FF2B5EF4-FFF2-40B4-BE49-F238E27FC236}">
                <a16:creationId xmlns:a16="http://schemas.microsoft.com/office/drawing/2014/main" id="{F1338364-7E14-5E5E-4672-843E2BD727AA}"/>
              </a:ext>
            </a:extLst>
          </p:cNvPr>
          <p:cNvGraphicFramePr>
            <a:graphicFrameLocks noGrp="1"/>
          </p:cNvGraphicFramePr>
          <p:nvPr>
            <p:extLst>
              <p:ext uri="{D42A27DB-BD31-4B8C-83A1-F6EECF244321}">
                <p14:modId xmlns:p14="http://schemas.microsoft.com/office/powerpoint/2010/main" val="3522486282"/>
              </p:ext>
            </p:extLst>
          </p:nvPr>
        </p:nvGraphicFramePr>
        <p:xfrm>
          <a:off x="532384" y="1038345"/>
          <a:ext cx="11090274" cy="4924088"/>
        </p:xfrm>
        <a:graphic>
          <a:graphicData uri="http://schemas.openxmlformats.org/drawingml/2006/table">
            <a:tbl>
              <a:tblPr firstRow="1" bandRow="1">
                <a:tableStyleId>{3B4B98B0-60AC-42C2-AFA5-B58CD77FA1E5}</a:tableStyleId>
              </a:tblPr>
              <a:tblGrid>
                <a:gridCol w="1848379">
                  <a:extLst>
                    <a:ext uri="{9D8B030D-6E8A-4147-A177-3AD203B41FA5}">
                      <a16:colId xmlns:a16="http://schemas.microsoft.com/office/drawing/2014/main" val="1707065114"/>
                    </a:ext>
                  </a:extLst>
                </a:gridCol>
                <a:gridCol w="3408726">
                  <a:extLst>
                    <a:ext uri="{9D8B030D-6E8A-4147-A177-3AD203B41FA5}">
                      <a16:colId xmlns:a16="http://schemas.microsoft.com/office/drawing/2014/main" val="2304135777"/>
                    </a:ext>
                  </a:extLst>
                </a:gridCol>
                <a:gridCol w="1512168">
                  <a:extLst>
                    <a:ext uri="{9D8B030D-6E8A-4147-A177-3AD203B41FA5}">
                      <a16:colId xmlns:a16="http://schemas.microsoft.com/office/drawing/2014/main" val="4076122103"/>
                    </a:ext>
                  </a:extLst>
                </a:gridCol>
                <a:gridCol w="2016224">
                  <a:extLst>
                    <a:ext uri="{9D8B030D-6E8A-4147-A177-3AD203B41FA5}">
                      <a16:colId xmlns:a16="http://schemas.microsoft.com/office/drawing/2014/main" val="3706625306"/>
                    </a:ext>
                  </a:extLst>
                </a:gridCol>
                <a:gridCol w="2304777">
                  <a:extLst>
                    <a:ext uri="{9D8B030D-6E8A-4147-A177-3AD203B41FA5}">
                      <a16:colId xmlns:a16="http://schemas.microsoft.com/office/drawing/2014/main" val="4163126115"/>
                    </a:ext>
                  </a:extLst>
                </a:gridCol>
              </a:tblGrid>
              <a:tr h="350938">
                <a:tc>
                  <a:txBody>
                    <a:bodyPr/>
                    <a:lstStyle/>
                    <a:p>
                      <a:r>
                        <a:rPr lang="de-DE" sz="1600" dirty="0"/>
                        <a:t>Phase &amp; Zeit</a:t>
                      </a:r>
                    </a:p>
                  </a:txBody>
                  <a:tcPr/>
                </a:tc>
                <a:tc>
                  <a:txBody>
                    <a:bodyPr/>
                    <a:lstStyle/>
                    <a:p>
                      <a:r>
                        <a:rPr lang="de-DE" sz="1600" dirty="0"/>
                        <a:t>Thematischer Inhalt</a:t>
                      </a:r>
                    </a:p>
                  </a:txBody>
                  <a:tcPr/>
                </a:tc>
                <a:tc>
                  <a:txBody>
                    <a:bodyPr/>
                    <a:lstStyle/>
                    <a:p>
                      <a:r>
                        <a:rPr lang="de-DE" sz="1600" dirty="0"/>
                        <a:t>Sozialform</a:t>
                      </a:r>
                    </a:p>
                  </a:txBody>
                  <a:tcPr/>
                </a:tc>
                <a:tc>
                  <a:txBody>
                    <a:bodyPr/>
                    <a:lstStyle/>
                    <a:p>
                      <a:r>
                        <a:rPr lang="de-DE" sz="1600" dirty="0"/>
                        <a:t>Materialien</a:t>
                      </a:r>
                    </a:p>
                  </a:txBody>
                  <a:tcPr/>
                </a:tc>
                <a:tc>
                  <a:txBody>
                    <a:bodyPr/>
                    <a:lstStyle/>
                    <a:p>
                      <a:r>
                        <a:rPr lang="de-DE" sz="1600" dirty="0"/>
                        <a:t>Lernziel</a:t>
                      </a:r>
                    </a:p>
                  </a:txBody>
                  <a:tcPr/>
                </a:tc>
                <a:extLst>
                  <a:ext uri="{0D108BD9-81ED-4DB2-BD59-A6C34878D82A}">
                    <a16:rowId xmlns:a16="http://schemas.microsoft.com/office/drawing/2014/main" val="2243815332"/>
                  </a:ext>
                </a:extLst>
              </a:tr>
              <a:tr h="1039925">
                <a:tc>
                  <a:txBody>
                    <a:bodyPr/>
                    <a:lstStyle/>
                    <a:p>
                      <a:r>
                        <a:rPr lang="de-DE" sz="1600" dirty="0"/>
                        <a:t>Wiederholung </a:t>
                      </a:r>
                      <a:br>
                        <a:rPr lang="de-DE" sz="1600" dirty="0"/>
                      </a:br>
                      <a:r>
                        <a:rPr lang="de-DE" sz="1600" dirty="0"/>
                        <a:t>(5 Minuten)</a:t>
                      </a:r>
                    </a:p>
                  </a:txBody>
                  <a:tcPr anchor="ctr"/>
                </a:tc>
                <a:tc>
                  <a:txBody>
                    <a:bodyPr/>
                    <a:lstStyle/>
                    <a:p>
                      <a:r>
                        <a:rPr lang="de-DE" sz="1600" dirty="0"/>
                        <a:t>Rückblick auf zentrale Ergebnisse der letzten Stunde (z.B. Wirkung der Fitnessvideos, Motivation, Ansprache)</a:t>
                      </a:r>
                    </a:p>
                  </a:txBody>
                  <a:tcPr anchor="ctr"/>
                </a:tc>
                <a:tc>
                  <a:txBody>
                    <a:bodyPr/>
                    <a:lstStyle/>
                    <a:p>
                      <a:r>
                        <a:rPr lang="de-DE" sz="1600" dirty="0"/>
                        <a:t>Gruppe</a:t>
                      </a:r>
                    </a:p>
                  </a:txBody>
                  <a:tcPr anchor="ctr"/>
                </a:tc>
                <a:tc>
                  <a:txBody>
                    <a:bodyPr/>
                    <a:lstStyle/>
                    <a:p>
                      <a:r>
                        <a:rPr lang="de-DE" sz="1600" dirty="0"/>
                        <a:t>Gesicherte Ergebnisse der letzten Stunde</a:t>
                      </a:r>
                    </a:p>
                  </a:txBody>
                  <a:tcPr anchor="ctr"/>
                </a:tc>
                <a:tc>
                  <a:txBody>
                    <a:bodyPr/>
                    <a:lstStyle/>
                    <a:p>
                      <a:r>
                        <a:rPr lang="de-DE" sz="1600" dirty="0"/>
                        <a:t>Transfer der Inhalte als Vorbereitung zur eigenen Aktivität</a:t>
                      </a:r>
                    </a:p>
                  </a:txBody>
                  <a:tcPr anchor="ctr"/>
                </a:tc>
                <a:extLst>
                  <a:ext uri="{0D108BD9-81ED-4DB2-BD59-A6C34878D82A}">
                    <a16:rowId xmlns:a16="http://schemas.microsoft.com/office/drawing/2014/main" val="1349053264"/>
                  </a:ext>
                </a:extLst>
              </a:tr>
              <a:tr h="1102437">
                <a:tc>
                  <a:txBody>
                    <a:bodyPr/>
                    <a:lstStyle/>
                    <a:p>
                      <a:r>
                        <a:rPr lang="de-DE" sz="1600" dirty="0"/>
                        <a:t>Analyse</a:t>
                      </a:r>
                      <a:br>
                        <a:rPr lang="de-DE" sz="1600" dirty="0"/>
                      </a:br>
                      <a:r>
                        <a:rPr lang="de-DE" sz="1600" dirty="0"/>
                        <a:t>(15 Minuten)</a:t>
                      </a:r>
                    </a:p>
                  </a:txBody>
                  <a:tcPr anchor="ctr"/>
                </a:tc>
                <a:tc>
                  <a:txBody>
                    <a:bodyPr/>
                    <a:lstStyle/>
                    <a:p>
                      <a:r>
                        <a:rPr lang="de-DE" sz="1600" dirty="0"/>
                        <a:t>Analyse der erfahrenen Inhalte aller drei Stundenteile (Trainingsstil, Wirkung, Körperbild, Sprache, Motivation)</a:t>
                      </a:r>
                    </a:p>
                  </a:txBody>
                  <a:tcPr anchor="ctr"/>
                </a:tc>
                <a:tc>
                  <a:txBody>
                    <a:bodyPr/>
                    <a:lstStyle/>
                    <a:p>
                      <a:r>
                        <a:rPr lang="de-DE" sz="1600" dirty="0"/>
                        <a:t>Kleingruppenarbeit (3-4 Personen)</a:t>
                      </a:r>
                    </a:p>
                  </a:txBody>
                  <a:tcPr anchor="ctr"/>
                </a:tc>
                <a:tc>
                  <a:txBody>
                    <a:bodyPr/>
                    <a:lstStyle/>
                    <a:p>
                      <a:r>
                        <a:rPr lang="de-DE" sz="1600" dirty="0"/>
                        <a:t>Reflexionsbögen mit Leitfragen, Stifte, ggfs. Klemmbretter</a:t>
                      </a:r>
                    </a:p>
                  </a:txBody>
                  <a:tcPr anchor="ctr"/>
                </a:tc>
                <a:tc>
                  <a:txBody>
                    <a:bodyPr/>
                    <a:lstStyle/>
                    <a:p>
                      <a:r>
                        <a:rPr lang="de-DE" sz="1600" dirty="0"/>
                        <a:t>Ausarbeitung unterschiedlicher Wirkungen medialer Körperbilder</a:t>
                      </a:r>
                    </a:p>
                  </a:txBody>
                  <a:tcPr anchor="ctr"/>
                </a:tc>
                <a:extLst>
                  <a:ext uri="{0D108BD9-81ED-4DB2-BD59-A6C34878D82A}">
                    <a16:rowId xmlns:a16="http://schemas.microsoft.com/office/drawing/2014/main" val="2280421187"/>
                  </a:ext>
                </a:extLst>
              </a:tr>
              <a:tr h="1039925">
                <a:tc>
                  <a:txBody>
                    <a:bodyPr/>
                    <a:lstStyle/>
                    <a:p>
                      <a:r>
                        <a:rPr lang="de-DE" sz="1600" dirty="0"/>
                        <a:t>Konzeption</a:t>
                      </a:r>
                      <a:br>
                        <a:rPr lang="de-DE" sz="1600" dirty="0"/>
                      </a:br>
                      <a:r>
                        <a:rPr lang="de-DE" sz="1600" dirty="0"/>
                        <a:t>(30 Minuten)</a:t>
                      </a:r>
                    </a:p>
                  </a:txBody>
                  <a:tcPr anchor="ctr"/>
                </a:tc>
                <a:tc>
                  <a:txBody>
                    <a:bodyPr/>
                    <a:lstStyle/>
                    <a:p>
                      <a:r>
                        <a:rPr lang="de-DE" sz="1600" dirty="0"/>
                        <a:t>Planung eines eigenen Fitnessvideos unter Berücksichtigung der reflektierten Inhalte</a:t>
                      </a:r>
                    </a:p>
                  </a:txBody>
                  <a:tcPr anchor="ctr"/>
                </a:tc>
                <a:tc>
                  <a:txBody>
                    <a:bodyPr/>
                    <a:lstStyle/>
                    <a:p>
                      <a:r>
                        <a:rPr lang="de-DE" sz="1600" dirty="0"/>
                        <a:t>Kleingruppe (2-3 Personen)</a:t>
                      </a:r>
                    </a:p>
                  </a:txBody>
                  <a:tcPr anchor="ctr"/>
                </a:tc>
                <a:tc>
                  <a:txBody>
                    <a:bodyPr/>
                    <a:lstStyle/>
                    <a:p>
                      <a:r>
                        <a:rPr lang="de-DE" sz="1600" dirty="0"/>
                        <a:t>Planungsskizze mit Rahmenbedingungen</a:t>
                      </a:r>
                    </a:p>
                  </a:txBody>
                  <a:tcPr anchor="ctr"/>
                </a:tc>
                <a:tc>
                  <a:txBody>
                    <a:bodyPr/>
                    <a:lstStyle/>
                    <a:p>
                      <a:r>
                        <a:rPr lang="de-DE" sz="1600" dirty="0"/>
                        <a:t>Transfer der theoretisch erworbenen kritischen Reflexion</a:t>
                      </a:r>
                    </a:p>
                  </a:txBody>
                  <a:tcPr anchor="ctr"/>
                </a:tc>
                <a:extLst>
                  <a:ext uri="{0D108BD9-81ED-4DB2-BD59-A6C34878D82A}">
                    <a16:rowId xmlns:a16="http://schemas.microsoft.com/office/drawing/2014/main" val="3486555504"/>
                  </a:ext>
                </a:extLst>
              </a:tr>
              <a:tr h="1039925">
                <a:tc>
                  <a:txBody>
                    <a:bodyPr/>
                    <a:lstStyle/>
                    <a:p>
                      <a:r>
                        <a:rPr lang="de-DE" sz="1600" dirty="0"/>
                        <a:t>Videodreh</a:t>
                      </a:r>
                      <a:br>
                        <a:rPr lang="de-DE" sz="1600" dirty="0"/>
                      </a:br>
                      <a:r>
                        <a:rPr lang="de-DE" sz="1600" dirty="0"/>
                        <a:t>(40 Minuten)</a:t>
                      </a:r>
                    </a:p>
                  </a:txBody>
                  <a:tcPr anchor="ctr"/>
                </a:tc>
                <a:tc>
                  <a:txBody>
                    <a:bodyPr/>
                    <a:lstStyle/>
                    <a:p>
                      <a:r>
                        <a:rPr lang="de-DE" sz="1600" dirty="0"/>
                        <a:t>Drehen eines eigenen kurzen Fitnessvideos (3-5 Minuten) </a:t>
                      </a:r>
                    </a:p>
                  </a:txBody>
                  <a:tcPr anchor="ctr"/>
                </a:tc>
                <a:tc>
                  <a:txBody>
                    <a:bodyPr/>
                    <a:lstStyle/>
                    <a:p>
                      <a:r>
                        <a:rPr lang="de-DE" sz="1600" dirty="0"/>
                        <a:t>Kleingruppe (2-3 Personen)</a:t>
                      </a:r>
                    </a:p>
                  </a:txBody>
                  <a:tcPr anchor="ctr"/>
                </a:tc>
                <a:tc>
                  <a:txBody>
                    <a:bodyPr/>
                    <a:lstStyle/>
                    <a:p>
                      <a:r>
                        <a:rPr lang="de-DE" sz="1600" dirty="0"/>
                        <a:t>Stative für Handys, ggfs. Kleingeräte, ggfs. weitere Räume </a:t>
                      </a:r>
                    </a:p>
                  </a:txBody>
                  <a:tcPr anchor="ctr"/>
                </a:tc>
                <a:tc>
                  <a:txBody>
                    <a:bodyPr/>
                    <a:lstStyle/>
                    <a:p>
                      <a:r>
                        <a:rPr lang="de-DE" sz="1600" dirty="0"/>
                        <a:t>Anwendung der theoretisch erworbenen kritischen Reflexion</a:t>
                      </a:r>
                    </a:p>
                  </a:txBody>
                  <a:tcPr anchor="ctr"/>
                </a:tc>
                <a:extLst>
                  <a:ext uri="{0D108BD9-81ED-4DB2-BD59-A6C34878D82A}">
                    <a16:rowId xmlns:a16="http://schemas.microsoft.com/office/drawing/2014/main" val="813261712"/>
                  </a:ext>
                </a:extLst>
              </a:tr>
              <a:tr h="350938">
                <a:tc gridSpan="5">
                  <a:txBody>
                    <a:bodyPr/>
                    <a:lstStyle/>
                    <a:p>
                      <a:r>
                        <a:rPr lang="de-DE" sz="1200" dirty="0"/>
                        <a:t>          Präsentation &amp; Eigen- sowie Fremdreflexion der Videosequenzen in der folgenden Unterrichtseinheit </a:t>
                      </a:r>
                    </a:p>
                  </a:txBody>
                  <a:tcPr anchor="ctr"/>
                </a:tc>
                <a:tc hMerge="1">
                  <a:txBody>
                    <a:bodyPr/>
                    <a:lstStyle/>
                    <a:p>
                      <a:endParaRPr lang="de-DE" sz="1600" dirty="0"/>
                    </a:p>
                  </a:txBody>
                  <a:tcPr/>
                </a:tc>
                <a:tc hMerge="1">
                  <a:txBody>
                    <a:bodyPr/>
                    <a:lstStyle/>
                    <a:p>
                      <a:endParaRPr lang="de-DE" sz="1600" dirty="0"/>
                    </a:p>
                  </a:txBody>
                  <a:tcPr/>
                </a:tc>
                <a:tc hMerge="1">
                  <a:txBody>
                    <a:bodyPr/>
                    <a:lstStyle/>
                    <a:p>
                      <a:endParaRPr lang="de-DE" sz="1600" dirty="0"/>
                    </a:p>
                  </a:txBody>
                  <a:tcPr/>
                </a:tc>
                <a:tc hMerge="1">
                  <a:txBody>
                    <a:bodyPr/>
                    <a:lstStyle/>
                    <a:p>
                      <a:endParaRPr lang="de-DE" sz="1600" dirty="0"/>
                    </a:p>
                  </a:txBody>
                  <a:tcPr/>
                </a:tc>
                <a:extLst>
                  <a:ext uri="{0D108BD9-81ED-4DB2-BD59-A6C34878D82A}">
                    <a16:rowId xmlns:a16="http://schemas.microsoft.com/office/drawing/2014/main" val="2759921166"/>
                  </a:ext>
                </a:extLst>
              </a:tr>
            </a:tbl>
          </a:graphicData>
        </a:graphic>
      </p:graphicFrame>
      <p:sp>
        <p:nvSpPr>
          <p:cNvPr id="7" name="Pfeil nach rechts 6">
            <a:extLst>
              <a:ext uri="{FF2B5EF4-FFF2-40B4-BE49-F238E27FC236}">
                <a16:creationId xmlns:a16="http://schemas.microsoft.com/office/drawing/2014/main" id="{AAF4BC14-174D-EFCB-7D3E-527DB7654F47}"/>
              </a:ext>
            </a:extLst>
          </p:cNvPr>
          <p:cNvSpPr/>
          <p:nvPr/>
        </p:nvSpPr>
        <p:spPr>
          <a:xfrm>
            <a:off x="407368" y="5733256"/>
            <a:ext cx="432048" cy="144016"/>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9" name="Datumsplatzhalter 3">
            <a:extLst>
              <a:ext uri="{FF2B5EF4-FFF2-40B4-BE49-F238E27FC236}">
                <a16:creationId xmlns:a16="http://schemas.microsoft.com/office/drawing/2014/main" id="{78AC219B-0F6A-E2ED-7083-ED2CD25D0A20}"/>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4" name="Fußzeilenplatzhalter 4">
            <a:extLst>
              <a:ext uri="{FF2B5EF4-FFF2-40B4-BE49-F238E27FC236}">
                <a16:creationId xmlns:a16="http://schemas.microsoft.com/office/drawing/2014/main" id="{D4FD0118-5966-C4E0-4642-CB2ED5C7A35E}"/>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11218764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5E3876-E01D-F489-02CF-06DA74B5358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1107509-C8E4-C122-5190-70D0F8555E26}"/>
              </a:ext>
            </a:extLst>
          </p:cNvPr>
          <p:cNvSpPr>
            <a:spLocks noGrp="1"/>
          </p:cNvSpPr>
          <p:nvPr>
            <p:ph type="title"/>
          </p:nvPr>
        </p:nvSpPr>
        <p:spPr>
          <a:xfrm>
            <a:off x="569342" y="561975"/>
            <a:ext cx="10567218" cy="922809"/>
          </a:xfrm>
        </p:spPr>
        <p:txBody>
          <a:bodyPr/>
          <a:lstStyle/>
          <a:p>
            <a:r>
              <a:rPr lang="de-DE" dirty="0"/>
              <a:t>3. Unterrichtsstunde: </a:t>
            </a:r>
            <a:r>
              <a:rPr lang="de-DE" dirty="0" err="1"/>
              <a:t>Mady</a:t>
            </a:r>
            <a:r>
              <a:rPr lang="de-DE" dirty="0"/>
              <a:t> Morrison – Yoga &amp; Achtsamkeit</a:t>
            </a:r>
            <a:br>
              <a:rPr lang="de-DE" dirty="0"/>
            </a:br>
            <a:endParaRPr lang="de-DE" sz="2000" dirty="0"/>
          </a:p>
        </p:txBody>
      </p:sp>
      <p:sp>
        <p:nvSpPr>
          <p:cNvPr id="6" name="Foliennummernplatzhalter 5">
            <a:extLst>
              <a:ext uri="{FF2B5EF4-FFF2-40B4-BE49-F238E27FC236}">
                <a16:creationId xmlns:a16="http://schemas.microsoft.com/office/drawing/2014/main" id="{CA029386-5C61-9CA3-6C2B-33250ED6E1C6}"/>
              </a:ext>
            </a:extLst>
          </p:cNvPr>
          <p:cNvSpPr>
            <a:spLocks noGrp="1"/>
          </p:cNvSpPr>
          <p:nvPr>
            <p:ph type="sldNum" sz="quarter" idx="16"/>
          </p:nvPr>
        </p:nvSpPr>
        <p:spPr/>
        <p:txBody>
          <a:bodyPr/>
          <a:lstStyle/>
          <a:p>
            <a:r>
              <a:rPr lang="de-DE"/>
              <a:t>Seite </a:t>
            </a:r>
            <a:fld id="{CE6CAF4D-DD0D-4F34-9F3A-F974D54A280A}" type="slidenum">
              <a:rPr lang="de-DE" smtClean="0"/>
              <a:pPr/>
              <a:t>34</a:t>
            </a:fld>
            <a:endParaRPr lang="de-DE" dirty="0"/>
          </a:p>
        </p:txBody>
      </p:sp>
      <p:graphicFrame>
        <p:nvGraphicFramePr>
          <p:cNvPr id="3" name="Tabelle 2">
            <a:extLst>
              <a:ext uri="{FF2B5EF4-FFF2-40B4-BE49-F238E27FC236}">
                <a16:creationId xmlns:a16="http://schemas.microsoft.com/office/drawing/2014/main" id="{3D733256-B0E9-CCC3-EB0F-5C18CD369C15}"/>
              </a:ext>
            </a:extLst>
          </p:cNvPr>
          <p:cNvGraphicFramePr>
            <a:graphicFrameLocks noGrp="1"/>
          </p:cNvGraphicFramePr>
          <p:nvPr>
            <p:extLst>
              <p:ext uri="{D42A27DB-BD31-4B8C-83A1-F6EECF244321}">
                <p14:modId xmlns:p14="http://schemas.microsoft.com/office/powerpoint/2010/main" val="3820068108"/>
              </p:ext>
            </p:extLst>
          </p:nvPr>
        </p:nvGraphicFramePr>
        <p:xfrm>
          <a:off x="550863" y="1124744"/>
          <a:ext cx="11090274" cy="4821767"/>
        </p:xfrm>
        <a:graphic>
          <a:graphicData uri="http://schemas.openxmlformats.org/drawingml/2006/table">
            <a:tbl>
              <a:tblPr firstRow="1" bandRow="1">
                <a:tableStyleId>{3B4B98B0-60AC-42C2-AFA5-B58CD77FA1E5}</a:tableStyleId>
              </a:tblPr>
              <a:tblGrid>
                <a:gridCol w="1603176">
                  <a:extLst>
                    <a:ext uri="{9D8B030D-6E8A-4147-A177-3AD203B41FA5}">
                      <a16:colId xmlns:a16="http://schemas.microsoft.com/office/drawing/2014/main" val="1707065114"/>
                    </a:ext>
                  </a:extLst>
                </a:gridCol>
                <a:gridCol w="3816424">
                  <a:extLst>
                    <a:ext uri="{9D8B030D-6E8A-4147-A177-3AD203B41FA5}">
                      <a16:colId xmlns:a16="http://schemas.microsoft.com/office/drawing/2014/main" val="2304135777"/>
                    </a:ext>
                  </a:extLst>
                </a:gridCol>
                <a:gridCol w="1277665">
                  <a:extLst>
                    <a:ext uri="{9D8B030D-6E8A-4147-A177-3AD203B41FA5}">
                      <a16:colId xmlns:a16="http://schemas.microsoft.com/office/drawing/2014/main" val="4076122103"/>
                    </a:ext>
                  </a:extLst>
                </a:gridCol>
                <a:gridCol w="2322735">
                  <a:extLst>
                    <a:ext uri="{9D8B030D-6E8A-4147-A177-3AD203B41FA5}">
                      <a16:colId xmlns:a16="http://schemas.microsoft.com/office/drawing/2014/main" val="3706625306"/>
                    </a:ext>
                  </a:extLst>
                </a:gridCol>
                <a:gridCol w="2070274">
                  <a:extLst>
                    <a:ext uri="{9D8B030D-6E8A-4147-A177-3AD203B41FA5}">
                      <a16:colId xmlns:a16="http://schemas.microsoft.com/office/drawing/2014/main" val="4163126115"/>
                    </a:ext>
                  </a:extLst>
                </a:gridCol>
              </a:tblGrid>
              <a:tr h="350938">
                <a:tc>
                  <a:txBody>
                    <a:bodyPr/>
                    <a:lstStyle/>
                    <a:p>
                      <a:r>
                        <a:rPr lang="de-DE" sz="1400" dirty="0"/>
                        <a:t>Phase &amp; Zeit</a:t>
                      </a:r>
                    </a:p>
                  </a:txBody>
                  <a:tcPr/>
                </a:tc>
                <a:tc>
                  <a:txBody>
                    <a:bodyPr/>
                    <a:lstStyle/>
                    <a:p>
                      <a:r>
                        <a:rPr lang="de-DE" sz="1400" dirty="0"/>
                        <a:t>Thematischer Inhalt</a:t>
                      </a:r>
                    </a:p>
                  </a:txBody>
                  <a:tcPr/>
                </a:tc>
                <a:tc>
                  <a:txBody>
                    <a:bodyPr/>
                    <a:lstStyle/>
                    <a:p>
                      <a:r>
                        <a:rPr lang="de-DE" sz="1400" dirty="0"/>
                        <a:t>Sozialform</a:t>
                      </a:r>
                    </a:p>
                  </a:txBody>
                  <a:tcPr/>
                </a:tc>
                <a:tc>
                  <a:txBody>
                    <a:bodyPr/>
                    <a:lstStyle/>
                    <a:p>
                      <a:r>
                        <a:rPr lang="de-DE" sz="1400" dirty="0"/>
                        <a:t>Materialien</a:t>
                      </a:r>
                    </a:p>
                  </a:txBody>
                  <a:tcPr/>
                </a:tc>
                <a:tc>
                  <a:txBody>
                    <a:bodyPr/>
                    <a:lstStyle/>
                    <a:p>
                      <a:r>
                        <a:rPr lang="de-DE" sz="1400" dirty="0"/>
                        <a:t>Lernziel</a:t>
                      </a:r>
                    </a:p>
                  </a:txBody>
                  <a:tcPr/>
                </a:tc>
                <a:extLst>
                  <a:ext uri="{0D108BD9-81ED-4DB2-BD59-A6C34878D82A}">
                    <a16:rowId xmlns:a16="http://schemas.microsoft.com/office/drawing/2014/main" val="2243815332"/>
                  </a:ext>
                </a:extLst>
              </a:tr>
              <a:tr h="657174">
                <a:tc>
                  <a:txBody>
                    <a:bodyPr/>
                    <a:lstStyle/>
                    <a:p>
                      <a:r>
                        <a:rPr lang="de-DE" sz="1400" dirty="0"/>
                        <a:t>Einstieg</a:t>
                      </a:r>
                      <a:br>
                        <a:rPr lang="de-DE" sz="1400" dirty="0"/>
                      </a:br>
                      <a:r>
                        <a:rPr lang="de-DE" sz="1400" dirty="0"/>
                        <a:t>(10 Minuten)</a:t>
                      </a:r>
                    </a:p>
                  </a:txBody>
                  <a:tcPr anchor="ctr"/>
                </a:tc>
                <a:tc>
                  <a:txBody>
                    <a:bodyPr/>
                    <a:lstStyle/>
                    <a:p>
                      <a:r>
                        <a:rPr lang="de-DE" sz="1400" dirty="0"/>
                        <a:t>Achtsamkeitsübung zur Körperwahrnehmung</a:t>
                      </a:r>
                    </a:p>
                  </a:txBody>
                  <a:tcPr anchor="ctr"/>
                </a:tc>
                <a:tc>
                  <a:txBody>
                    <a:bodyPr/>
                    <a:lstStyle/>
                    <a:p>
                      <a:r>
                        <a:rPr lang="de-DE" sz="1400" dirty="0"/>
                        <a:t>Gruppe</a:t>
                      </a:r>
                    </a:p>
                  </a:txBody>
                  <a:tcPr anchor="ctr"/>
                </a:tc>
                <a:tc>
                  <a:txBody>
                    <a:bodyPr/>
                    <a:lstStyle/>
                    <a:p>
                      <a:r>
                        <a:rPr lang="de-DE" sz="1400" dirty="0"/>
                        <a:t>Matten, </a:t>
                      </a:r>
                      <a:r>
                        <a:rPr lang="de-DE" sz="1400" dirty="0" err="1"/>
                        <a:t>Bluethooth</a:t>
                      </a:r>
                      <a:r>
                        <a:rPr lang="de-DE" sz="1400" dirty="0"/>
                        <a:t>-Box (für Hintergrundmusik), mobiles Endgerät</a:t>
                      </a:r>
                    </a:p>
                  </a:txBody>
                  <a:tcPr anchor="ctr"/>
                </a:tc>
                <a:tc>
                  <a:txBody>
                    <a:bodyPr/>
                    <a:lstStyle/>
                    <a:p>
                      <a:r>
                        <a:rPr lang="de-DE" sz="1400" dirty="0"/>
                        <a:t>Fokuslenkung auf die Innenwahrnehmung</a:t>
                      </a:r>
                    </a:p>
                  </a:txBody>
                  <a:tcPr/>
                </a:tc>
                <a:extLst>
                  <a:ext uri="{0D108BD9-81ED-4DB2-BD59-A6C34878D82A}">
                    <a16:rowId xmlns:a16="http://schemas.microsoft.com/office/drawing/2014/main" val="1349053264"/>
                  </a:ext>
                </a:extLst>
              </a:tr>
              <a:tr h="720080">
                <a:tc>
                  <a:txBody>
                    <a:bodyPr/>
                    <a:lstStyle/>
                    <a:p>
                      <a:r>
                        <a:rPr lang="de-DE" sz="1400" dirty="0"/>
                        <a:t>Bewegung </a:t>
                      </a:r>
                      <a:br>
                        <a:rPr lang="de-DE" sz="1400" dirty="0"/>
                      </a:br>
                      <a:r>
                        <a:rPr lang="de-DE" sz="1400" dirty="0"/>
                        <a:t>(20 Minuten)</a:t>
                      </a:r>
                    </a:p>
                  </a:txBody>
                  <a:tcPr anchor="ctr"/>
                </a:tc>
                <a:tc>
                  <a:txBody>
                    <a:bodyPr/>
                    <a:lstStyle/>
                    <a:p>
                      <a:r>
                        <a:rPr lang="de-DE" sz="1400" dirty="0"/>
                        <a:t>Yoga-Flow von </a:t>
                      </a:r>
                      <a:r>
                        <a:rPr lang="de-DE" sz="1400" dirty="0" err="1"/>
                        <a:t>Mady</a:t>
                      </a:r>
                      <a:r>
                        <a:rPr lang="de-DE" sz="1400" dirty="0"/>
                        <a:t> Morrison</a:t>
                      </a:r>
                    </a:p>
                  </a:txBody>
                  <a:tcPr anchor="ctr"/>
                </a:tc>
                <a:tc>
                  <a:txBody>
                    <a:bodyPr/>
                    <a:lstStyle/>
                    <a:p>
                      <a:r>
                        <a:rPr lang="de-DE" sz="1400" dirty="0"/>
                        <a:t>Gruppe</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dirty="0" err="1"/>
                        <a:t>Wlan</a:t>
                      </a:r>
                      <a:r>
                        <a:rPr lang="de-DE" sz="1400" dirty="0"/>
                        <a:t>, digitales Endgerät, </a:t>
                      </a:r>
                      <a:r>
                        <a:rPr lang="de-DE" sz="1400" dirty="0" err="1"/>
                        <a:t>Beamer</a:t>
                      </a:r>
                      <a:r>
                        <a:rPr lang="de-DE" sz="1400" dirty="0"/>
                        <a:t> mit Kabeln, weiße Wand, Matten</a:t>
                      </a:r>
                    </a:p>
                  </a:txBody>
                  <a:tcPr anchor="ctr"/>
                </a:tc>
                <a:tc>
                  <a:txBody>
                    <a:bodyPr/>
                    <a:lstStyle/>
                    <a:p>
                      <a:r>
                        <a:rPr lang="de-DE" sz="1400" dirty="0"/>
                        <a:t>Erleben achtsamer Bewegung ohne Leistungsdruck</a:t>
                      </a:r>
                    </a:p>
                  </a:txBody>
                  <a:tcPr/>
                </a:tc>
                <a:extLst>
                  <a:ext uri="{0D108BD9-81ED-4DB2-BD59-A6C34878D82A}">
                    <a16:rowId xmlns:a16="http://schemas.microsoft.com/office/drawing/2014/main" val="3804315395"/>
                  </a:ext>
                </a:extLst>
              </a:tr>
              <a:tr h="792088">
                <a:tc>
                  <a:txBody>
                    <a:bodyPr/>
                    <a:lstStyle/>
                    <a:p>
                      <a:r>
                        <a:rPr lang="de-DE" sz="1400" dirty="0"/>
                        <a:t>Analyse</a:t>
                      </a:r>
                      <a:br>
                        <a:rPr lang="de-DE" sz="1400" dirty="0"/>
                      </a:br>
                      <a:r>
                        <a:rPr lang="de-DE" sz="1400" dirty="0"/>
                        <a:t>(15 Minuten)</a:t>
                      </a:r>
                    </a:p>
                  </a:txBody>
                  <a:tcPr anchor="ctr"/>
                </a:tc>
                <a:tc>
                  <a:txBody>
                    <a:bodyPr/>
                    <a:lstStyle/>
                    <a:p>
                      <a:r>
                        <a:rPr lang="de-DE" sz="1400" dirty="0"/>
                        <a:t>Vergleich aller durchgeführten Videos mit Impulsfragen der Lehrkraft (Unterschiede z.T. Körperbild, Wahrnehmung und Wirkung, Konsequenzen)</a:t>
                      </a:r>
                    </a:p>
                  </a:txBody>
                  <a:tcPr anchor="ctr"/>
                </a:tc>
                <a:tc>
                  <a:txBody>
                    <a:bodyPr/>
                    <a:lstStyle/>
                    <a:p>
                      <a:r>
                        <a:rPr lang="de-DE" sz="1400" dirty="0"/>
                        <a:t>Partnerarbeit</a:t>
                      </a:r>
                    </a:p>
                  </a:txBody>
                  <a:tcPr anchor="ctr"/>
                </a:tc>
                <a:tc>
                  <a:txBody>
                    <a:bodyPr/>
                    <a:lstStyle/>
                    <a:p>
                      <a:r>
                        <a:rPr lang="de-DE" sz="1400" dirty="0"/>
                        <a:t>Arbeitsblätter, Stifte, ggfs. Klemmbretter</a:t>
                      </a:r>
                    </a:p>
                  </a:txBody>
                  <a:tcPr anchor="ctr"/>
                </a:tc>
                <a:tc>
                  <a:txBody>
                    <a:bodyPr/>
                    <a:lstStyle/>
                    <a:p>
                      <a:r>
                        <a:rPr lang="de-DE" sz="1400" dirty="0"/>
                        <a:t>Unterschiedliche Körperbilder kontrastieren und Vielfalt erkennen</a:t>
                      </a:r>
                    </a:p>
                  </a:txBody>
                  <a:tcPr/>
                </a:tc>
                <a:extLst>
                  <a:ext uri="{0D108BD9-81ED-4DB2-BD59-A6C34878D82A}">
                    <a16:rowId xmlns:a16="http://schemas.microsoft.com/office/drawing/2014/main" val="2280421187"/>
                  </a:ext>
                </a:extLst>
              </a:tr>
              <a:tr h="648072">
                <a:tc>
                  <a:txBody>
                    <a:bodyPr/>
                    <a:lstStyle/>
                    <a:p>
                      <a:r>
                        <a:rPr lang="de-DE" sz="1400" dirty="0"/>
                        <a:t>Diskussion</a:t>
                      </a:r>
                      <a:br>
                        <a:rPr lang="de-DE" sz="1400" dirty="0"/>
                      </a:br>
                      <a:r>
                        <a:rPr lang="de-DE" sz="1400" dirty="0"/>
                        <a:t>(25 Minuten)</a:t>
                      </a:r>
                    </a:p>
                  </a:txBody>
                  <a:tcPr anchor="ctr"/>
                </a:tc>
                <a:tc>
                  <a:txBody>
                    <a:bodyPr/>
                    <a:lstStyle/>
                    <a:p>
                      <a:r>
                        <a:rPr lang="de-DE" sz="1400" dirty="0"/>
                        <a:t>Austausch</a:t>
                      </a:r>
                      <a:br>
                        <a:rPr lang="de-DE" sz="1400" dirty="0"/>
                      </a:br>
                      <a:r>
                        <a:rPr lang="de-DE" sz="1400" dirty="0"/>
                        <a:t>„Was haben wir in den letzten drei Unterrichtsstunden gesehen und was tut mir und meinem Körper gut?“</a:t>
                      </a:r>
                    </a:p>
                  </a:txBody>
                  <a:tcPr anchor="ctr"/>
                </a:tc>
                <a:tc>
                  <a:txBody>
                    <a:bodyPr/>
                    <a:lstStyle/>
                    <a:p>
                      <a:r>
                        <a:rPr lang="de-DE" sz="1400" dirty="0"/>
                        <a:t>Gruppe</a:t>
                      </a:r>
                    </a:p>
                  </a:txBody>
                  <a:tcPr anchor="ctr"/>
                </a:tc>
                <a:tc>
                  <a:txBody>
                    <a:bodyPr/>
                    <a:lstStyle/>
                    <a:p>
                      <a:r>
                        <a:rPr lang="de-DE" sz="1400" dirty="0"/>
                        <a:t>Flipchart, Flipchart-Marker</a:t>
                      </a:r>
                    </a:p>
                  </a:txBody>
                  <a:tcPr anchor="ctr"/>
                </a:tc>
                <a:tc>
                  <a:txBody>
                    <a:bodyPr/>
                    <a:lstStyle/>
                    <a:p>
                      <a:r>
                        <a:rPr lang="de-DE" sz="1400" dirty="0"/>
                        <a:t>Darstellung förderlicher und problematischer Darstellungen thematisieren</a:t>
                      </a:r>
                    </a:p>
                  </a:txBody>
                  <a:tcPr/>
                </a:tc>
                <a:extLst>
                  <a:ext uri="{0D108BD9-81ED-4DB2-BD59-A6C34878D82A}">
                    <a16:rowId xmlns:a16="http://schemas.microsoft.com/office/drawing/2014/main" val="3486555504"/>
                  </a:ext>
                </a:extLst>
              </a:tr>
              <a:tr h="813229">
                <a:tc>
                  <a:txBody>
                    <a:bodyPr/>
                    <a:lstStyle/>
                    <a:p>
                      <a:r>
                        <a:rPr lang="de-DE" sz="1400" dirty="0"/>
                        <a:t>Abschluss</a:t>
                      </a:r>
                      <a:br>
                        <a:rPr lang="de-DE" sz="1400" dirty="0"/>
                      </a:br>
                      <a:r>
                        <a:rPr lang="de-DE" sz="1400" dirty="0"/>
                        <a:t>(10 Minuten)</a:t>
                      </a:r>
                    </a:p>
                  </a:txBody>
                  <a:tcPr anchor="ctr"/>
                </a:tc>
                <a:tc>
                  <a:txBody>
                    <a:bodyPr/>
                    <a:lstStyle/>
                    <a:p>
                      <a:r>
                        <a:rPr lang="de-DE" sz="1400" dirty="0"/>
                        <a:t>Brainstorming: Kriterien für „gute“ Fitnessvideos und wie ich jetzt Fitnessvideos betrachte</a:t>
                      </a:r>
                    </a:p>
                  </a:txBody>
                  <a:tcPr anchor="ctr"/>
                </a:tc>
                <a:tc>
                  <a:txBody>
                    <a:bodyPr/>
                    <a:lstStyle/>
                    <a:p>
                      <a:r>
                        <a:rPr lang="de-DE" sz="1400" dirty="0"/>
                        <a:t>Gruppe</a:t>
                      </a:r>
                    </a:p>
                  </a:txBody>
                  <a:tcPr anchor="ctr"/>
                </a:tc>
                <a:tc>
                  <a:txBody>
                    <a:bodyPr/>
                    <a:lstStyle/>
                    <a:p>
                      <a:r>
                        <a:rPr lang="de-DE" sz="1400" dirty="0"/>
                        <a:t>Flipchart, Flipchart-Marker</a:t>
                      </a:r>
                    </a:p>
                  </a:txBody>
                  <a:tcPr anchor="ctr"/>
                </a:tc>
                <a:tc>
                  <a:txBody>
                    <a:bodyPr/>
                    <a:lstStyle/>
                    <a:p>
                      <a:r>
                        <a:rPr lang="de-DE" sz="1400" dirty="0"/>
                        <a:t>Medienbildung stärken </a:t>
                      </a:r>
                    </a:p>
                  </a:txBody>
                  <a:tcPr/>
                </a:tc>
                <a:extLst>
                  <a:ext uri="{0D108BD9-81ED-4DB2-BD59-A6C34878D82A}">
                    <a16:rowId xmlns:a16="http://schemas.microsoft.com/office/drawing/2014/main" val="2170209196"/>
                  </a:ext>
                </a:extLst>
              </a:tr>
              <a:tr h="147019">
                <a:tc gridSpan="5">
                  <a:txBody>
                    <a:bodyPr/>
                    <a:lstStyle/>
                    <a:p>
                      <a:r>
                        <a:rPr lang="de-DE" sz="1400" dirty="0"/>
                        <a:t>* 10 </a:t>
                      </a:r>
                      <a:r>
                        <a:rPr lang="de-DE" sz="1400"/>
                        <a:t>Minuten Zeitpuffer</a:t>
                      </a:r>
                      <a:endParaRPr lang="de-DE" sz="1400" dirty="0"/>
                    </a:p>
                  </a:txBody>
                  <a:tcPr/>
                </a:tc>
                <a:tc hMerge="1">
                  <a:txBody>
                    <a:bodyPr/>
                    <a:lstStyle/>
                    <a:p>
                      <a:endParaRPr lang="de-DE" sz="1600" dirty="0"/>
                    </a:p>
                  </a:txBody>
                  <a:tcPr/>
                </a:tc>
                <a:tc hMerge="1">
                  <a:txBody>
                    <a:bodyPr/>
                    <a:lstStyle/>
                    <a:p>
                      <a:endParaRPr lang="de-DE" sz="1600" dirty="0"/>
                    </a:p>
                  </a:txBody>
                  <a:tcPr/>
                </a:tc>
                <a:tc hMerge="1">
                  <a:txBody>
                    <a:bodyPr/>
                    <a:lstStyle/>
                    <a:p>
                      <a:endParaRPr lang="de-DE" sz="1600" dirty="0"/>
                    </a:p>
                  </a:txBody>
                  <a:tcPr/>
                </a:tc>
                <a:tc hMerge="1">
                  <a:txBody>
                    <a:bodyPr/>
                    <a:lstStyle/>
                    <a:p>
                      <a:endParaRPr lang="de-DE" sz="1600" dirty="0"/>
                    </a:p>
                  </a:txBody>
                  <a:tcPr/>
                </a:tc>
                <a:extLst>
                  <a:ext uri="{0D108BD9-81ED-4DB2-BD59-A6C34878D82A}">
                    <a16:rowId xmlns:a16="http://schemas.microsoft.com/office/drawing/2014/main" val="2759921166"/>
                  </a:ext>
                </a:extLst>
              </a:tr>
            </a:tbl>
          </a:graphicData>
        </a:graphic>
      </p:graphicFrame>
      <p:sp>
        <p:nvSpPr>
          <p:cNvPr id="8" name="Datumsplatzhalter 3">
            <a:extLst>
              <a:ext uri="{FF2B5EF4-FFF2-40B4-BE49-F238E27FC236}">
                <a16:creationId xmlns:a16="http://schemas.microsoft.com/office/drawing/2014/main" id="{40849938-0D59-76A3-49C1-99421E946681}"/>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4" name="Fußzeilenplatzhalter 4">
            <a:extLst>
              <a:ext uri="{FF2B5EF4-FFF2-40B4-BE49-F238E27FC236}">
                <a16:creationId xmlns:a16="http://schemas.microsoft.com/office/drawing/2014/main" id="{09B739EF-C8BC-5D47-0402-F72F22F183F9}"/>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29558749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CF979-82BE-B33A-8E3F-BE0680CF1961}"/>
            </a:ext>
          </a:extLst>
        </p:cNvPr>
        <p:cNvGrpSpPr/>
        <p:nvPr/>
      </p:nvGrpSpPr>
      <p:grpSpPr>
        <a:xfrm>
          <a:off x="0" y="0"/>
          <a:ext cx="0" cy="0"/>
          <a:chOff x="0" y="0"/>
          <a:chExt cx="0" cy="0"/>
        </a:xfrm>
      </p:grpSpPr>
      <p:sp>
        <p:nvSpPr>
          <p:cNvPr id="5" name="Rechteck 4">
            <a:extLst>
              <a:ext uri="{FF2B5EF4-FFF2-40B4-BE49-F238E27FC236}">
                <a16:creationId xmlns:a16="http://schemas.microsoft.com/office/drawing/2014/main" id="{D7EDAAFE-63F7-9904-9C15-422EE09BAA1C}"/>
              </a:ext>
            </a:extLst>
          </p:cNvPr>
          <p:cNvSpPr/>
          <p:nvPr/>
        </p:nvSpPr>
        <p:spPr>
          <a:xfrm>
            <a:off x="550863" y="836713"/>
            <a:ext cx="2880841" cy="144016"/>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F5A270D2-131B-26C2-9E85-57FBA7CC45AB}"/>
              </a:ext>
            </a:extLst>
          </p:cNvPr>
          <p:cNvSpPr>
            <a:spLocks noGrp="1"/>
          </p:cNvSpPr>
          <p:nvPr>
            <p:ph type="title"/>
          </p:nvPr>
        </p:nvSpPr>
        <p:spPr/>
        <p:txBody>
          <a:bodyPr/>
          <a:lstStyle/>
          <a:p>
            <a:r>
              <a:rPr lang="de-DE" dirty="0"/>
              <a:t>Unterrichtsentwurf</a:t>
            </a:r>
            <a:br>
              <a:rPr lang="de-DE" dirty="0"/>
            </a:br>
            <a:r>
              <a:rPr lang="de-DE" sz="2000" dirty="0"/>
              <a:t> </a:t>
            </a:r>
          </a:p>
        </p:txBody>
      </p:sp>
      <p:sp>
        <p:nvSpPr>
          <p:cNvPr id="6" name="Foliennummernplatzhalter 5">
            <a:extLst>
              <a:ext uri="{FF2B5EF4-FFF2-40B4-BE49-F238E27FC236}">
                <a16:creationId xmlns:a16="http://schemas.microsoft.com/office/drawing/2014/main" id="{F4CA65B4-E5B4-3D59-F75E-7E25834E86EA}"/>
              </a:ext>
            </a:extLst>
          </p:cNvPr>
          <p:cNvSpPr>
            <a:spLocks noGrp="1"/>
          </p:cNvSpPr>
          <p:nvPr>
            <p:ph type="sldNum" sz="quarter" idx="16"/>
          </p:nvPr>
        </p:nvSpPr>
        <p:spPr/>
        <p:txBody>
          <a:bodyPr/>
          <a:lstStyle/>
          <a:p>
            <a:r>
              <a:rPr lang="de-DE"/>
              <a:t>Seite </a:t>
            </a:r>
            <a:fld id="{CE6CAF4D-DD0D-4F34-9F3A-F974D54A280A}" type="slidenum">
              <a:rPr lang="de-DE" smtClean="0"/>
              <a:pPr/>
              <a:t>35</a:t>
            </a:fld>
            <a:endParaRPr lang="de-DE" dirty="0"/>
          </a:p>
        </p:txBody>
      </p:sp>
      <p:sp>
        <p:nvSpPr>
          <p:cNvPr id="9" name="Textplatzhalter 8">
            <a:extLst>
              <a:ext uri="{FF2B5EF4-FFF2-40B4-BE49-F238E27FC236}">
                <a16:creationId xmlns:a16="http://schemas.microsoft.com/office/drawing/2014/main" id="{012259BF-D677-E9F2-9001-06FA8DEF1E5B}"/>
              </a:ext>
            </a:extLst>
          </p:cNvPr>
          <p:cNvSpPr>
            <a:spLocks noGrp="1"/>
          </p:cNvSpPr>
          <p:nvPr>
            <p:ph type="body" sz="quarter" idx="13"/>
          </p:nvPr>
        </p:nvSpPr>
        <p:spPr>
          <a:xfrm>
            <a:off x="857895" y="1390135"/>
            <a:ext cx="11236684" cy="4905890"/>
          </a:xfrm>
        </p:spPr>
        <p:txBody>
          <a:bodyPr/>
          <a:lstStyle/>
          <a:p>
            <a:r>
              <a:rPr lang="de-DE" dirty="0"/>
              <a:t>Unterrichtsentwürfe für die </a:t>
            </a:r>
            <a:r>
              <a:rPr lang="de-DE" b="1" dirty="0"/>
              <a:t>Sek I über Unterrichtsstunden mit je 45 Minuten bzw. 90 Minuten</a:t>
            </a:r>
          </a:p>
          <a:p>
            <a:r>
              <a:rPr lang="de-DE" b="1" dirty="0"/>
              <a:t>Lernziele: </a:t>
            </a:r>
          </a:p>
          <a:p>
            <a:pPr marL="342900" indent="-342900">
              <a:lnSpc>
                <a:spcPct val="100000"/>
              </a:lnSpc>
              <a:buFont typeface="Arial" panose="020B0604020202020204" pitchFamily="34" charset="0"/>
              <a:buChar char="•"/>
            </a:pPr>
            <a:r>
              <a:rPr lang="de-DE" dirty="0"/>
              <a:t>Eigene Körperwahrnehmung erkunden und stärken</a:t>
            </a:r>
          </a:p>
          <a:p>
            <a:pPr marL="342900" indent="-342900">
              <a:lnSpc>
                <a:spcPct val="100000"/>
              </a:lnSpc>
              <a:buFont typeface="Arial" panose="020B0604020202020204" pitchFamily="34" charset="0"/>
              <a:buChar char="•"/>
            </a:pPr>
            <a:r>
              <a:rPr lang="de-DE" dirty="0"/>
              <a:t>Verstehen, dass </a:t>
            </a:r>
            <a:r>
              <a:rPr lang="de-DE" dirty="0" err="1"/>
              <a:t>Social</a:t>
            </a:r>
            <a:r>
              <a:rPr lang="de-DE" dirty="0"/>
              <a:t>-Media Videos inszeniert sind und nicht der Realität entsprechen</a:t>
            </a:r>
          </a:p>
          <a:p>
            <a:pPr marL="342900" indent="-342900">
              <a:lnSpc>
                <a:spcPct val="100000"/>
              </a:lnSpc>
              <a:buFont typeface="Arial" panose="020B0604020202020204" pitchFamily="34" charset="0"/>
              <a:buChar char="•"/>
            </a:pPr>
            <a:r>
              <a:rPr lang="de-DE" dirty="0"/>
              <a:t>Medienkritik entwickeln: Was tut mir gut, was nicht?</a:t>
            </a:r>
          </a:p>
          <a:p>
            <a:pPr marL="342900" indent="-342900">
              <a:lnSpc>
                <a:spcPct val="100000"/>
              </a:lnSpc>
              <a:buFont typeface="Arial" panose="020B0604020202020204" pitchFamily="34" charset="0"/>
              <a:buChar char="•"/>
            </a:pPr>
            <a:r>
              <a:rPr lang="de-DE" dirty="0"/>
              <a:t>Respekt und Vielfalt im Hinblick auf Körperbilder erfahren</a:t>
            </a:r>
          </a:p>
        </p:txBody>
      </p:sp>
      <p:pic>
        <p:nvPicPr>
          <p:cNvPr id="10" name="Grafik 9">
            <a:extLst>
              <a:ext uri="{FF2B5EF4-FFF2-40B4-BE49-F238E27FC236}">
                <a16:creationId xmlns:a16="http://schemas.microsoft.com/office/drawing/2014/main" id="{8CEBD2AD-52F9-ECA8-B95E-6F516B5620E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5900" y="1249838"/>
            <a:ext cx="906884" cy="906884"/>
          </a:xfrm>
          <a:prstGeom prst="rect">
            <a:avLst/>
          </a:prstGeom>
        </p:spPr>
      </p:pic>
      <p:sp>
        <p:nvSpPr>
          <p:cNvPr id="11" name="Datumsplatzhalter 3">
            <a:extLst>
              <a:ext uri="{FF2B5EF4-FFF2-40B4-BE49-F238E27FC236}">
                <a16:creationId xmlns:a16="http://schemas.microsoft.com/office/drawing/2014/main" id="{9126DBBD-2AA5-330B-A7F4-0CBEA9CE1DE8}"/>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3" name="Fußzeilenplatzhalter 4">
            <a:extLst>
              <a:ext uri="{FF2B5EF4-FFF2-40B4-BE49-F238E27FC236}">
                <a16:creationId xmlns:a16="http://schemas.microsoft.com/office/drawing/2014/main" id="{093D1261-EDEA-F410-038C-E31CE5927B35}"/>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12597040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DEA52-B5B3-9B35-C997-AD02B2DC0A2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A4640C1-BCF5-ABA3-99C9-494264249E31}"/>
              </a:ext>
            </a:extLst>
          </p:cNvPr>
          <p:cNvSpPr>
            <a:spLocks noGrp="1"/>
          </p:cNvSpPr>
          <p:nvPr>
            <p:ph type="title"/>
          </p:nvPr>
        </p:nvSpPr>
        <p:spPr>
          <a:xfrm>
            <a:off x="569342" y="561975"/>
            <a:ext cx="10567218" cy="922809"/>
          </a:xfrm>
        </p:spPr>
        <p:txBody>
          <a:bodyPr/>
          <a:lstStyle/>
          <a:p>
            <a:r>
              <a:rPr lang="de-DE" dirty="0"/>
              <a:t>1. Unterrichtsstunde: 45 Minuten – Körperwahrnehmung </a:t>
            </a:r>
            <a:br>
              <a:rPr lang="de-DE" dirty="0"/>
            </a:br>
            <a:endParaRPr lang="de-DE" sz="2000" dirty="0"/>
          </a:p>
        </p:txBody>
      </p:sp>
      <p:sp>
        <p:nvSpPr>
          <p:cNvPr id="6" name="Foliennummernplatzhalter 5">
            <a:extLst>
              <a:ext uri="{FF2B5EF4-FFF2-40B4-BE49-F238E27FC236}">
                <a16:creationId xmlns:a16="http://schemas.microsoft.com/office/drawing/2014/main" id="{B0F7434E-0E7D-94B8-6843-534017E66D79}"/>
              </a:ext>
            </a:extLst>
          </p:cNvPr>
          <p:cNvSpPr>
            <a:spLocks noGrp="1"/>
          </p:cNvSpPr>
          <p:nvPr>
            <p:ph type="sldNum" sz="quarter" idx="16"/>
          </p:nvPr>
        </p:nvSpPr>
        <p:spPr/>
        <p:txBody>
          <a:bodyPr/>
          <a:lstStyle/>
          <a:p>
            <a:r>
              <a:rPr lang="de-DE"/>
              <a:t>Seite </a:t>
            </a:r>
            <a:fld id="{CE6CAF4D-DD0D-4F34-9F3A-F974D54A280A}" type="slidenum">
              <a:rPr lang="de-DE" smtClean="0"/>
              <a:pPr/>
              <a:t>36</a:t>
            </a:fld>
            <a:endParaRPr lang="de-DE" dirty="0"/>
          </a:p>
        </p:txBody>
      </p:sp>
      <p:graphicFrame>
        <p:nvGraphicFramePr>
          <p:cNvPr id="3" name="Tabelle 2">
            <a:extLst>
              <a:ext uri="{FF2B5EF4-FFF2-40B4-BE49-F238E27FC236}">
                <a16:creationId xmlns:a16="http://schemas.microsoft.com/office/drawing/2014/main" id="{FAD4810B-F44A-9469-CB56-0C5D25BC2931}"/>
              </a:ext>
            </a:extLst>
          </p:cNvPr>
          <p:cNvGraphicFramePr>
            <a:graphicFrameLocks noGrp="1"/>
          </p:cNvGraphicFramePr>
          <p:nvPr>
            <p:extLst>
              <p:ext uri="{D42A27DB-BD31-4B8C-83A1-F6EECF244321}">
                <p14:modId xmlns:p14="http://schemas.microsoft.com/office/powerpoint/2010/main" val="1320159993"/>
              </p:ext>
            </p:extLst>
          </p:nvPr>
        </p:nvGraphicFramePr>
        <p:xfrm>
          <a:off x="550863" y="1268760"/>
          <a:ext cx="11090274" cy="4281119"/>
        </p:xfrm>
        <a:graphic>
          <a:graphicData uri="http://schemas.openxmlformats.org/drawingml/2006/table">
            <a:tbl>
              <a:tblPr firstRow="1" bandRow="1">
                <a:tableStyleId>{3B4B98B0-60AC-42C2-AFA5-B58CD77FA1E5}</a:tableStyleId>
              </a:tblPr>
              <a:tblGrid>
                <a:gridCol w="1603176">
                  <a:extLst>
                    <a:ext uri="{9D8B030D-6E8A-4147-A177-3AD203B41FA5}">
                      <a16:colId xmlns:a16="http://schemas.microsoft.com/office/drawing/2014/main" val="1707065114"/>
                    </a:ext>
                  </a:extLst>
                </a:gridCol>
                <a:gridCol w="3816424">
                  <a:extLst>
                    <a:ext uri="{9D8B030D-6E8A-4147-A177-3AD203B41FA5}">
                      <a16:colId xmlns:a16="http://schemas.microsoft.com/office/drawing/2014/main" val="2304135777"/>
                    </a:ext>
                  </a:extLst>
                </a:gridCol>
                <a:gridCol w="1277665">
                  <a:extLst>
                    <a:ext uri="{9D8B030D-6E8A-4147-A177-3AD203B41FA5}">
                      <a16:colId xmlns:a16="http://schemas.microsoft.com/office/drawing/2014/main" val="4076122103"/>
                    </a:ext>
                  </a:extLst>
                </a:gridCol>
                <a:gridCol w="2322735">
                  <a:extLst>
                    <a:ext uri="{9D8B030D-6E8A-4147-A177-3AD203B41FA5}">
                      <a16:colId xmlns:a16="http://schemas.microsoft.com/office/drawing/2014/main" val="3706625306"/>
                    </a:ext>
                  </a:extLst>
                </a:gridCol>
                <a:gridCol w="2070274">
                  <a:extLst>
                    <a:ext uri="{9D8B030D-6E8A-4147-A177-3AD203B41FA5}">
                      <a16:colId xmlns:a16="http://schemas.microsoft.com/office/drawing/2014/main" val="4163126115"/>
                    </a:ext>
                  </a:extLst>
                </a:gridCol>
              </a:tblGrid>
              <a:tr h="350938">
                <a:tc>
                  <a:txBody>
                    <a:bodyPr/>
                    <a:lstStyle/>
                    <a:p>
                      <a:r>
                        <a:rPr lang="de-DE" sz="1600" dirty="0"/>
                        <a:t>Phase &amp; Zeit</a:t>
                      </a:r>
                    </a:p>
                  </a:txBody>
                  <a:tcPr/>
                </a:tc>
                <a:tc>
                  <a:txBody>
                    <a:bodyPr/>
                    <a:lstStyle/>
                    <a:p>
                      <a:r>
                        <a:rPr lang="de-DE" sz="1600" dirty="0"/>
                        <a:t>Thematischer Inhalt</a:t>
                      </a:r>
                    </a:p>
                  </a:txBody>
                  <a:tcPr/>
                </a:tc>
                <a:tc>
                  <a:txBody>
                    <a:bodyPr/>
                    <a:lstStyle/>
                    <a:p>
                      <a:r>
                        <a:rPr lang="de-DE" sz="1600" dirty="0"/>
                        <a:t>Sozialform</a:t>
                      </a:r>
                    </a:p>
                  </a:txBody>
                  <a:tcPr/>
                </a:tc>
                <a:tc>
                  <a:txBody>
                    <a:bodyPr/>
                    <a:lstStyle/>
                    <a:p>
                      <a:r>
                        <a:rPr lang="de-DE" sz="1600" dirty="0"/>
                        <a:t>Materialien</a:t>
                      </a:r>
                    </a:p>
                  </a:txBody>
                  <a:tcPr/>
                </a:tc>
                <a:tc>
                  <a:txBody>
                    <a:bodyPr/>
                    <a:lstStyle/>
                    <a:p>
                      <a:r>
                        <a:rPr lang="de-DE" sz="1600" dirty="0"/>
                        <a:t>Lernziel</a:t>
                      </a:r>
                    </a:p>
                  </a:txBody>
                  <a:tcPr/>
                </a:tc>
                <a:extLst>
                  <a:ext uri="{0D108BD9-81ED-4DB2-BD59-A6C34878D82A}">
                    <a16:rowId xmlns:a16="http://schemas.microsoft.com/office/drawing/2014/main" val="2243815332"/>
                  </a:ext>
                </a:extLst>
              </a:tr>
              <a:tr h="513158">
                <a:tc>
                  <a:txBody>
                    <a:bodyPr/>
                    <a:lstStyle/>
                    <a:p>
                      <a:r>
                        <a:rPr lang="de-DE" sz="1600" dirty="0"/>
                        <a:t>Einstieg</a:t>
                      </a:r>
                      <a:br>
                        <a:rPr lang="de-DE" sz="1600" dirty="0"/>
                      </a:br>
                      <a:r>
                        <a:rPr lang="de-DE" sz="1600" dirty="0"/>
                        <a:t>(5 Minuten)</a:t>
                      </a:r>
                    </a:p>
                  </a:txBody>
                  <a:tcPr anchor="ctr"/>
                </a:tc>
                <a:tc>
                  <a:txBody>
                    <a:bodyPr/>
                    <a:lstStyle/>
                    <a:p>
                      <a:r>
                        <a:rPr lang="de-DE" sz="1600" dirty="0"/>
                        <a:t>Bewegungsformen nachstellen (von der Lehrkraft vorgegeben)</a:t>
                      </a:r>
                    </a:p>
                  </a:txBody>
                  <a:tcPr anchor="ctr"/>
                </a:tc>
                <a:tc>
                  <a:txBody>
                    <a:bodyPr/>
                    <a:lstStyle/>
                    <a:p>
                      <a:r>
                        <a:rPr lang="de-DE" sz="1600" dirty="0"/>
                        <a:t>Gruppe</a:t>
                      </a:r>
                    </a:p>
                  </a:txBody>
                  <a:tcPr anchor="ctr"/>
                </a:tc>
                <a:tc>
                  <a:txBody>
                    <a:bodyPr/>
                    <a:lstStyle/>
                    <a:p>
                      <a:r>
                        <a:rPr lang="de-DE" sz="1600" dirty="0"/>
                        <a:t>Keine</a:t>
                      </a:r>
                    </a:p>
                  </a:txBody>
                  <a:tcPr anchor="ctr"/>
                </a:tc>
                <a:tc>
                  <a:txBody>
                    <a:bodyPr/>
                    <a:lstStyle/>
                    <a:p>
                      <a:r>
                        <a:rPr lang="de-DE" sz="1600" dirty="0"/>
                        <a:t>Spaßvoller Einstieg in Körpervielfalt</a:t>
                      </a:r>
                    </a:p>
                  </a:txBody>
                  <a:tcPr anchor="ctr"/>
                </a:tc>
                <a:extLst>
                  <a:ext uri="{0D108BD9-81ED-4DB2-BD59-A6C34878D82A}">
                    <a16:rowId xmlns:a16="http://schemas.microsoft.com/office/drawing/2014/main" val="1349053264"/>
                  </a:ext>
                </a:extLst>
              </a:tr>
              <a:tr h="720080">
                <a:tc>
                  <a:txBody>
                    <a:bodyPr/>
                    <a:lstStyle/>
                    <a:p>
                      <a:r>
                        <a:rPr lang="de-DE" sz="1600" dirty="0"/>
                        <a:t>Bewegung</a:t>
                      </a:r>
                      <a:br>
                        <a:rPr lang="de-DE" sz="1600" dirty="0"/>
                      </a:br>
                      <a:r>
                        <a:rPr lang="de-DE" sz="1600" dirty="0"/>
                        <a:t>(15 Minuten)</a:t>
                      </a:r>
                    </a:p>
                  </a:txBody>
                  <a:tcPr anchor="ctr"/>
                </a:tc>
                <a:tc>
                  <a:txBody>
                    <a:bodyPr/>
                    <a:lstStyle/>
                    <a:p>
                      <a:r>
                        <a:rPr lang="de-DE" sz="1600" dirty="0"/>
                        <a:t>Durchführung eines (leichten) Pamela Reif Tanzvideos</a:t>
                      </a:r>
                    </a:p>
                  </a:txBody>
                  <a:tcPr anchor="ctr"/>
                </a:tc>
                <a:tc>
                  <a:txBody>
                    <a:bodyPr/>
                    <a:lstStyle/>
                    <a:p>
                      <a:r>
                        <a:rPr lang="de-DE" sz="1600" dirty="0"/>
                        <a:t>Gruppe</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600" dirty="0" err="1"/>
                        <a:t>Wlan</a:t>
                      </a:r>
                      <a:r>
                        <a:rPr lang="de-DE" sz="1600" dirty="0"/>
                        <a:t>, digitales Endgerät, </a:t>
                      </a:r>
                      <a:r>
                        <a:rPr lang="de-DE" sz="1600" dirty="0" err="1"/>
                        <a:t>Beamer</a:t>
                      </a:r>
                      <a:r>
                        <a:rPr lang="de-DE" sz="1600" dirty="0"/>
                        <a:t> mit Kabeln, weiße Wand</a:t>
                      </a:r>
                    </a:p>
                  </a:txBody>
                  <a:tcPr anchor="ctr"/>
                </a:tc>
                <a:tc>
                  <a:txBody>
                    <a:bodyPr/>
                    <a:lstStyle/>
                    <a:p>
                      <a:r>
                        <a:rPr lang="de-DE" sz="1600" dirty="0"/>
                        <a:t>Bewegungserleben</a:t>
                      </a:r>
                    </a:p>
                  </a:txBody>
                  <a:tcPr anchor="ctr"/>
                </a:tc>
                <a:extLst>
                  <a:ext uri="{0D108BD9-81ED-4DB2-BD59-A6C34878D82A}">
                    <a16:rowId xmlns:a16="http://schemas.microsoft.com/office/drawing/2014/main" val="3804315395"/>
                  </a:ext>
                </a:extLst>
              </a:tr>
              <a:tr h="792088">
                <a:tc>
                  <a:txBody>
                    <a:bodyPr/>
                    <a:lstStyle/>
                    <a:p>
                      <a:r>
                        <a:rPr lang="de-DE" sz="1600" dirty="0"/>
                        <a:t>Reflexion</a:t>
                      </a:r>
                      <a:br>
                        <a:rPr lang="de-DE" sz="1600" dirty="0"/>
                      </a:br>
                      <a:r>
                        <a:rPr lang="de-DE" sz="1600" dirty="0"/>
                        <a:t>(10 Minuten)</a:t>
                      </a:r>
                    </a:p>
                  </a:txBody>
                  <a:tcPr anchor="ctr"/>
                </a:tc>
                <a:tc>
                  <a:txBody>
                    <a:bodyPr/>
                    <a:lstStyle/>
                    <a:p>
                      <a:r>
                        <a:rPr lang="de-DE" sz="1600" dirty="0"/>
                        <a:t>Beschriftung einer Körperskizze</a:t>
                      </a:r>
                      <a:br>
                        <a:rPr lang="de-DE" sz="1600" dirty="0"/>
                      </a:br>
                      <a:r>
                        <a:rPr lang="de-DE" sz="1600" dirty="0"/>
                        <a:t>„Wie fühlt sich mein Körper nach dem Tanz an? (Spannung, Kribbeln, Erschöpfung“</a:t>
                      </a:r>
                    </a:p>
                  </a:txBody>
                  <a:tcPr anchor="ctr"/>
                </a:tc>
                <a:tc>
                  <a:txBody>
                    <a:bodyPr/>
                    <a:lstStyle/>
                    <a:p>
                      <a:r>
                        <a:rPr lang="de-DE" sz="1600" dirty="0"/>
                        <a:t>Einzel</a:t>
                      </a:r>
                    </a:p>
                  </a:txBody>
                  <a:tcPr anchor="ctr"/>
                </a:tc>
                <a:tc>
                  <a:txBody>
                    <a:bodyPr/>
                    <a:lstStyle/>
                    <a:p>
                      <a:r>
                        <a:rPr lang="de-DE" sz="1600" dirty="0"/>
                        <a:t>Bögen mit Körperskizzen, Stifte, ggfs. Klemmbretter</a:t>
                      </a:r>
                    </a:p>
                  </a:txBody>
                  <a:tcPr anchor="ctr"/>
                </a:tc>
                <a:tc>
                  <a:txBody>
                    <a:bodyPr/>
                    <a:lstStyle/>
                    <a:p>
                      <a:r>
                        <a:rPr lang="de-DE" sz="1600" dirty="0"/>
                        <a:t>Reflexion vom eigenen Bewegungserleben und dem entstanden Gefühl</a:t>
                      </a:r>
                    </a:p>
                  </a:txBody>
                  <a:tcPr anchor="ctr"/>
                </a:tc>
                <a:extLst>
                  <a:ext uri="{0D108BD9-81ED-4DB2-BD59-A6C34878D82A}">
                    <a16:rowId xmlns:a16="http://schemas.microsoft.com/office/drawing/2014/main" val="2280421187"/>
                  </a:ext>
                </a:extLst>
              </a:tr>
              <a:tr h="648072">
                <a:tc>
                  <a:txBody>
                    <a:bodyPr/>
                    <a:lstStyle/>
                    <a:p>
                      <a:r>
                        <a:rPr lang="de-DE" sz="1600" dirty="0"/>
                        <a:t>Diskussion</a:t>
                      </a:r>
                      <a:br>
                        <a:rPr lang="de-DE" sz="1600" dirty="0"/>
                      </a:br>
                      <a:r>
                        <a:rPr lang="de-DE" sz="1600" dirty="0"/>
                        <a:t>(10 Minuten)</a:t>
                      </a:r>
                    </a:p>
                  </a:txBody>
                  <a:tcPr anchor="ctr"/>
                </a:tc>
                <a:tc>
                  <a:txBody>
                    <a:bodyPr/>
                    <a:lstStyle/>
                    <a:p>
                      <a:r>
                        <a:rPr lang="de-DE" sz="1600" dirty="0"/>
                        <a:t>Austausch: Wie sehe ich mich? Wie sehen mich andere?</a:t>
                      </a:r>
                    </a:p>
                  </a:txBody>
                  <a:tcPr anchor="ctr"/>
                </a:tc>
                <a:tc>
                  <a:txBody>
                    <a:bodyPr/>
                    <a:lstStyle/>
                    <a:p>
                      <a:r>
                        <a:rPr lang="de-DE" sz="1600" dirty="0"/>
                        <a:t>Gruppe</a:t>
                      </a:r>
                    </a:p>
                  </a:txBody>
                  <a:tcPr anchor="ctr"/>
                </a:tc>
                <a:tc>
                  <a:txBody>
                    <a:bodyPr/>
                    <a:lstStyle/>
                    <a:p>
                      <a:r>
                        <a:rPr lang="de-DE" sz="1600" dirty="0"/>
                        <a:t>Ggfs. Matten oder Sitzkissen</a:t>
                      </a:r>
                    </a:p>
                  </a:txBody>
                  <a:tcPr anchor="ctr"/>
                </a:tc>
                <a:tc>
                  <a:txBody>
                    <a:bodyPr/>
                    <a:lstStyle/>
                    <a:p>
                      <a:r>
                        <a:rPr lang="de-DE" sz="1600" dirty="0"/>
                        <a:t>Blick auf Selbst- vs. Fremdbild eröffnen</a:t>
                      </a:r>
                    </a:p>
                  </a:txBody>
                  <a:tcPr anchor="ctr"/>
                </a:tc>
                <a:extLst>
                  <a:ext uri="{0D108BD9-81ED-4DB2-BD59-A6C34878D82A}">
                    <a16:rowId xmlns:a16="http://schemas.microsoft.com/office/drawing/2014/main" val="3486555504"/>
                  </a:ext>
                </a:extLst>
              </a:tr>
              <a:tr h="813229">
                <a:tc>
                  <a:txBody>
                    <a:bodyPr/>
                    <a:lstStyle/>
                    <a:p>
                      <a:r>
                        <a:rPr lang="de-DE" sz="1600" dirty="0"/>
                        <a:t>Abschluss</a:t>
                      </a:r>
                      <a:br>
                        <a:rPr lang="de-DE" sz="1600" dirty="0"/>
                      </a:br>
                      <a:r>
                        <a:rPr lang="de-DE" sz="1600" dirty="0"/>
                        <a:t>(5 Minuten)</a:t>
                      </a:r>
                    </a:p>
                  </a:txBody>
                  <a:tcPr anchor="ctr"/>
                </a:tc>
                <a:tc>
                  <a:txBody>
                    <a:bodyPr/>
                    <a:lstStyle/>
                    <a:p>
                      <a:r>
                        <a:rPr lang="de-DE" sz="1600" dirty="0"/>
                        <a:t>Wunsch an den eigenen Körper formulieren</a:t>
                      </a:r>
                    </a:p>
                  </a:txBody>
                  <a:tcPr anchor="ctr"/>
                </a:tc>
                <a:tc>
                  <a:txBody>
                    <a:bodyPr/>
                    <a:lstStyle/>
                    <a:p>
                      <a:r>
                        <a:rPr lang="de-DE" sz="1600" dirty="0"/>
                        <a:t>Einzel</a:t>
                      </a:r>
                    </a:p>
                  </a:txBody>
                  <a:tcPr anchor="ctr"/>
                </a:tc>
                <a:tc>
                  <a:txBody>
                    <a:bodyPr/>
                    <a:lstStyle/>
                    <a:p>
                      <a:r>
                        <a:rPr lang="de-DE" sz="1600" dirty="0"/>
                        <a:t>Zettel, Stifte</a:t>
                      </a:r>
                    </a:p>
                  </a:txBody>
                  <a:tcPr anchor="ctr"/>
                </a:tc>
                <a:tc>
                  <a:txBody>
                    <a:bodyPr/>
                    <a:lstStyle/>
                    <a:p>
                      <a:r>
                        <a:rPr lang="de-DE" sz="1600" dirty="0"/>
                        <a:t>Wertschätzung fördern</a:t>
                      </a:r>
                    </a:p>
                  </a:txBody>
                  <a:tcPr anchor="ctr"/>
                </a:tc>
                <a:extLst>
                  <a:ext uri="{0D108BD9-81ED-4DB2-BD59-A6C34878D82A}">
                    <a16:rowId xmlns:a16="http://schemas.microsoft.com/office/drawing/2014/main" val="2170209196"/>
                  </a:ext>
                </a:extLst>
              </a:tr>
            </a:tbl>
          </a:graphicData>
        </a:graphic>
      </p:graphicFrame>
      <p:sp>
        <p:nvSpPr>
          <p:cNvPr id="5" name="Fußzeilenplatzhalter 4">
            <a:extLst>
              <a:ext uri="{FF2B5EF4-FFF2-40B4-BE49-F238E27FC236}">
                <a16:creationId xmlns:a16="http://schemas.microsoft.com/office/drawing/2014/main" id="{AD23F4E7-BFB5-5464-0F1A-095F6ED1E6E3}"/>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
        <p:nvSpPr>
          <p:cNvPr id="8" name="Datumsplatzhalter 3">
            <a:extLst>
              <a:ext uri="{FF2B5EF4-FFF2-40B4-BE49-F238E27FC236}">
                <a16:creationId xmlns:a16="http://schemas.microsoft.com/office/drawing/2014/main" id="{9F732FA6-3B80-2A87-AFAF-844962F71BE5}"/>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Tree>
    <p:extLst>
      <p:ext uri="{BB962C8B-B14F-4D97-AF65-F5344CB8AC3E}">
        <p14:creationId xmlns:p14="http://schemas.microsoft.com/office/powerpoint/2010/main" val="791382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6D9429-D4D7-CCE7-F460-A8570F13F78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ACFDDBA-1377-26D1-282F-1407827986ED}"/>
              </a:ext>
            </a:extLst>
          </p:cNvPr>
          <p:cNvSpPr>
            <a:spLocks noGrp="1"/>
          </p:cNvSpPr>
          <p:nvPr>
            <p:ph type="title"/>
          </p:nvPr>
        </p:nvSpPr>
        <p:spPr>
          <a:xfrm>
            <a:off x="569342" y="561975"/>
            <a:ext cx="10567218" cy="922809"/>
          </a:xfrm>
        </p:spPr>
        <p:txBody>
          <a:bodyPr/>
          <a:lstStyle/>
          <a:p>
            <a:r>
              <a:rPr lang="de-DE" dirty="0"/>
              <a:t>1. Unterrichtsstunde: 90 Minuten – Körperwahrnehmung </a:t>
            </a:r>
            <a:br>
              <a:rPr lang="de-DE" dirty="0"/>
            </a:br>
            <a:endParaRPr lang="de-DE" sz="2000" dirty="0"/>
          </a:p>
        </p:txBody>
      </p:sp>
      <p:sp>
        <p:nvSpPr>
          <p:cNvPr id="6" name="Foliennummernplatzhalter 5">
            <a:extLst>
              <a:ext uri="{FF2B5EF4-FFF2-40B4-BE49-F238E27FC236}">
                <a16:creationId xmlns:a16="http://schemas.microsoft.com/office/drawing/2014/main" id="{DDB37DDC-F97D-1E85-0C9C-48714E66D22C}"/>
              </a:ext>
            </a:extLst>
          </p:cNvPr>
          <p:cNvSpPr>
            <a:spLocks noGrp="1"/>
          </p:cNvSpPr>
          <p:nvPr>
            <p:ph type="sldNum" sz="quarter" idx="16"/>
          </p:nvPr>
        </p:nvSpPr>
        <p:spPr/>
        <p:txBody>
          <a:bodyPr/>
          <a:lstStyle/>
          <a:p>
            <a:r>
              <a:rPr lang="de-DE"/>
              <a:t>Seite </a:t>
            </a:r>
            <a:fld id="{CE6CAF4D-DD0D-4F34-9F3A-F974D54A280A}" type="slidenum">
              <a:rPr lang="de-DE" smtClean="0"/>
              <a:pPr/>
              <a:t>37</a:t>
            </a:fld>
            <a:endParaRPr lang="de-DE" dirty="0"/>
          </a:p>
        </p:txBody>
      </p:sp>
      <p:graphicFrame>
        <p:nvGraphicFramePr>
          <p:cNvPr id="3" name="Tabelle 2">
            <a:extLst>
              <a:ext uri="{FF2B5EF4-FFF2-40B4-BE49-F238E27FC236}">
                <a16:creationId xmlns:a16="http://schemas.microsoft.com/office/drawing/2014/main" id="{7B878E18-95D3-CA2F-D311-97CCC2D2F38F}"/>
              </a:ext>
            </a:extLst>
          </p:cNvPr>
          <p:cNvGraphicFramePr>
            <a:graphicFrameLocks noGrp="1"/>
          </p:cNvGraphicFramePr>
          <p:nvPr>
            <p:extLst>
              <p:ext uri="{D42A27DB-BD31-4B8C-83A1-F6EECF244321}">
                <p14:modId xmlns:p14="http://schemas.microsoft.com/office/powerpoint/2010/main" val="3970583838"/>
              </p:ext>
            </p:extLst>
          </p:nvPr>
        </p:nvGraphicFramePr>
        <p:xfrm>
          <a:off x="550863" y="1114425"/>
          <a:ext cx="11090274" cy="4465738"/>
        </p:xfrm>
        <a:graphic>
          <a:graphicData uri="http://schemas.openxmlformats.org/drawingml/2006/table">
            <a:tbl>
              <a:tblPr firstRow="1" bandRow="1">
                <a:tableStyleId>{3B4B98B0-60AC-42C2-AFA5-B58CD77FA1E5}</a:tableStyleId>
              </a:tblPr>
              <a:tblGrid>
                <a:gridCol w="1603176">
                  <a:extLst>
                    <a:ext uri="{9D8B030D-6E8A-4147-A177-3AD203B41FA5}">
                      <a16:colId xmlns:a16="http://schemas.microsoft.com/office/drawing/2014/main" val="1707065114"/>
                    </a:ext>
                  </a:extLst>
                </a:gridCol>
                <a:gridCol w="3509913">
                  <a:extLst>
                    <a:ext uri="{9D8B030D-6E8A-4147-A177-3AD203B41FA5}">
                      <a16:colId xmlns:a16="http://schemas.microsoft.com/office/drawing/2014/main" val="2304135777"/>
                    </a:ext>
                  </a:extLst>
                </a:gridCol>
                <a:gridCol w="1224136">
                  <a:extLst>
                    <a:ext uri="{9D8B030D-6E8A-4147-A177-3AD203B41FA5}">
                      <a16:colId xmlns:a16="http://schemas.microsoft.com/office/drawing/2014/main" val="4076122103"/>
                    </a:ext>
                  </a:extLst>
                </a:gridCol>
                <a:gridCol w="2520280">
                  <a:extLst>
                    <a:ext uri="{9D8B030D-6E8A-4147-A177-3AD203B41FA5}">
                      <a16:colId xmlns:a16="http://schemas.microsoft.com/office/drawing/2014/main" val="3706625306"/>
                    </a:ext>
                  </a:extLst>
                </a:gridCol>
                <a:gridCol w="2232769">
                  <a:extLst>
                    <a:ext uri="{9D8B030D-6E8A-4147-A177-3AD203B41FA5}">
                      <a16:colId xmlns:a16="http://schemas.microsoft.com/office/drawing/2014/main" val="4163126115"/>
                    </a:ext>
                  </a:extLst>
                </a:gridCol>
              </a:tblGrid>
              <a:tr h="350938">
                <a:tc>
                  <a:txBody>
                    <a:bodyPr/>
                    <a:lstStyle/>
                    <a:p>
                      <a:r>
                        <a:rPr lang="de-DE" sz="1600" dirty="0"/>
                        <a:t>Phase &amp; Zeit</a:t>
                      </a:r>
                    </a:p>
                  </a:txBody>
                  <a:tcPr/>
                </a:tc>
                <a:tc>
                  <a:txBody>
                    <a:bodyPr/>
                    <a:lstStyle/>
                    <a:p>
                      <a:r>
                        <a:rPr lang="de-DE" sz="1600" dirty="0"/>
                        <a:t>Thematischer Inhalt</a:t>
                      </a:r>
                    </a:p>
                  </a:txBody>
                  <a:tcPr/>
                </a:tc>
                <a:tc>
                  <a:txBody>
                    <a:bodyPr/>
                    <a:lstStyle/>
                    <a:p>
                      <a:r>
                        <a:rPr lang="de-DE" sz="1600" dirty="0"/>
                        <a:t>Sozialform</a:t>
                      </a:r>
                    </a:p>
                  </a:txBody>
                  <a:tcPr/>
                </a:tc>
                <a:tc>
                  <a:txBody>
                    <a:bodyPr/>
                    <a:lstStyle/>
                    <a:p>
                      <a:r>
                        <a:rPr lang="de-DE" sz="1600" dirty="0"/>
                        <a:t>Materialien</a:t>
                      </a:r>
                    </a:p>
                  </a:txBody>
                  <a:tcPr/>
                </a:tc>
                <a:tc>
                  <a:txBody>
                    <a:bodyPr/>
                    <a:lstStyle/>
                    <a:p>
                      <a:r>
                        <a:rPr lang="de-DE" sz="1600" dirty="0"/>
                        <a:t>Lernziel</a:t>
                      </a:r>
                    </a:p>
                  </a:txBody>
                  <a:tcPr/>
                </a:tc>
                <a:extLst>
                  <a:ext uri="{0D108BD9-81ED-4DB2-BD59-A6C34878D82A}">
                    <a16:rowId xmlns:a16="http://schemas.microsoft.com/office/drawing/2014/main" val="2243815332"/>
                  </a:ext>
                </a:extLst>
              </a:tr>
              <a:tr h="513158">
                <a:tc>
                  <a:txBody>
                    <a:bodyPr/>
                    <a:lstStyle/>
                    <a:p>
                      <a:r>
                        <a:rPr lang="de-DE" sz="1600" dirty="0"/>
                        <a:t>Einstieg </a:t>
                      </a:r>
                      <a:br>
                        <a:rPr lang="de-DE" sz="1600" dirty="0"/>
                      </a:br>
                      <a:r>
                        <a:rPr lang="de-DE" sz="1600" dirty="0"/>
                        <a:t>(10 Minuten)</a:t>
                      </a:r>
                    </a:p>
                  </a:txBody>
                  <a:tcPr anchor="ctr"/>
                </a:tc>
                <a:tc>
                  <a:txBody>
                    <a:bodyPr/>
                    <a:lstStyle/>
                    <a:p>
                      <a:r>
                        <a:rPr lang="de-DE" sz="1600" dirty="0"/>
                        <a:t>Fantasiereise „Ich reise durch meinen Körper..“</a:t>
                      </a:r>
                    </a:p>
                  </a:txBody>
                  <a:tcPr anchor="ctr"/>
                </a:tc>
                <a:tc>
                  <a:txBody>
                    <a:bodyPr/>
                    <a:lstStyle/>
                    <a:p>
                      <a:r>
                        <a:rPr lang="de-DE" sz="1600" dirty="0"/>
                        <a:t>Gruppe</a:t>
                      </a:r>
                    </a:p>
                  </a:txBody>
                  <a:tcPr anchor="ctr"/>
                </a:tc>
                <a:tc>
                  <a:txBody>
                    <a:bodyPr/>
                    <a:lstStyle/>
                    <a:p>
                      <a:r>
                        <a:rPr lang="de-DE" sz="1600" dirty="0"/>
                        <a:t>Matten</a:t>
                      </a:r>
                    </a:p>
                  </a:txBody>
                  <a:tcPr anchor="ctr"/>
                </a:tc>
                <a:tc>
                  <a:txBody>
                    <a:bodyPr/>
                    <a:lstStyle/>
                    <a:p>
                      <a:r>
                        <a:rPr lang="de-DE" sz="1600" dirty="0"/>
                        <a:t>Körperbewusstsein aktivieren</a:t>
                      </a:r>
                    </a:p>
                  </a:txBody>
                  <a:tcPr anchor="ctr"/>
                </a:tc>
                <a:extLst>
                  <a:ext uri="{0D108BD9-81ED-4DB2-BD59-A6C34878D82A}">
                    <a16:rowId xmlns:a16="http://schemas.microsoft.com/office/drawing/2014/main" val="1349053264"/>
                  </a:ext>
                </a:extLst>
              </a:tr>
              <a:tr h="720080">
                <a:tc>
                  <a:txBody>
                    <a:bodyPr/>
                    <a:lstStyle/>
                    <a:p>
                      <a:r>
                        <a:rPr lang="de-DE" sz="1600" dirty="0"/>
                        <a:t>Bewegung</a:t>
                      </a:r>
                      <a:br>
                        <a:rPr lang="de-DE" sz="1600" dirty="0"/>
                      </a:br>
                      <a:r>
                        <a:rPr lang="de-DE" sz="1600" dirty="0"/>
                        <a:t>(20 Minuten)</a:t>
                      </a:r>
                    </a:p>
                  </a:txBody>
                  <a:tcPr anchor="ctr"/>
                </a:tc>
                <a:tc>
                  <a:txBody>
                    <a:bodyPr/>
                    <a:lstStyle/>
                    <a:p>
                      <a:r>
                        <a:rPr lang="de-DE" sz="1600" dirty="0"/>
                        <a:t>Durchführung eines (leichten) </a:t>
                      </a:r>
                      <a:r>
                        <a:rPr lang="de-DE" sz="1600" dirty="0" err="1"/>
                        <a:t>Mady</a:t>
                      </a:r>
                      <a:r>
                        <a:rPr lang="de-DE" sz="1600" dirty="0"/>
                        <a:t> Morrison Yoga-Videos</a:t>
                      </a:r>
                    </a:p>
                  </a:txBody>
                  <a:tcPr anchor="ctr"/>
                </a:tc>
                <a:tc>
                  <a:txBody>
                    <a:bodyPr/>
                    <a:lstStyle/>
                    <a:p>
                      <a:r>
                        <a:rPr lang="de-DE" sz="1600" dirty="0"/>
                        <a:t>Gruppe</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600" dirty="0" err="1"/>
                        <a:t>Wlan</a:t>
                      </a:r>
                      <a:r>
                        <a:rPr lang="de-DE" sz="1600" dirty="0"/>
                        <a:t>, digitales Endgerät, </a:t>
                      </a:r>
                      <a:r>
                        <a:rPr lang="de-DE" sz="1600" dirty="0" err="1"/>
                        <a:t>Beamer</a:t>
                      </a:r>
                      <a:r>
                        <a:rPr lang="de-DE" sz="1600" dirty="0"/>
                        <a:t> mit Kabeln, weiße Wand, Matten</a:t>
                      </a:r>
                    </a:p>
                  </a:txBody>
                  <a:tcPr anchor="ctr"/>
                </a:tc>
                <a:tc>
                  <a:txBody>
                    <a:bodyPr/>
                    <a:lstStyle/>
                    <a:p>
                      <a:r>
                        <a:rPr lang="de-DE" sz="1600" dirty="0"/>
                        <a:t>Bewegungserleben, Wahrnehmung fördern, </a:t>
                      </a:r>
                    </a:p>
                  </a:txBody>
                  <a:tcPr anchor="ctr"/>
                </a:tc>
                <a:extLst>
                  <a:ext uri="{0D108BD9-81ED-4DB2-BD59-A6C34878D82A}">
                    <a16:rowId xmlns:a16="http://schemas.microsoft.com/office/drawing/2014/main" val="3804315395"/>
                  </a:ext>
                </a:extLst>
              </a:tr>
              <a:tr h="792088">
                <a:tc>
                  <a:txBody>
                    <a:bodyPr/>
                    <a:lstStyle/>
                    <a:p>
                      <a:r>
                        <a:rPr lang="de-DE" sz="1600" dirty="0"/>
                        <a:t>Reflexion und Austausch </a:t>
                      </a:r>
                      <a:br>
                        <a:rPr lang="de-DE" sz="1600" dirty="0"/>
                      </a:br>
                      <a:r>
                        <a:rPr lang="de-DE" sz="1600" dirty="0"/>
                        <a:t>(20 Minuten)</a:t>
                      </a:r>
                    </a:p>
                  </a:txBody>
                  <a:tcPr anchor="ctr"/>
                </a:tc>
                <a:tc>
                  <a:txBody>
                    <a:bodyPr/>
                    <a:lstStyle/>
                    <a:p>
                      <a:r>
                        <a:rPr lang="de-DE" sz="1600" dirty="0"/>
                        <a:t>Körperlandkarte beschriften und dazu mit einer weiteren Person in den Austausch kommen</a:t>
                      </a:r>
                    </a:p>
                  </a:txBody>
                  <a:tcPr anchor="ctr"/>
                </a:tc>
                <a:tc>
                  <a:txBody>
                    <a:bodyPr/>
                    <a:lstStyle/>
                    <a:p>
                      <a:r>
                        <a:rPr lang="de-DE" sz="1600" dirty="0"/>
                        <a:t>Einzel + 2-er Gruppe</a:t>
                      </a:r>
                    </a:p>
                  </a:txBody>
                  <a:tcPr anchor="ctr"/>
                </a:tc>
                <a:tc>
                  <a:txBody>
                    <a:bodyPr/>
                    <a:lstStyle/>
                    <a:p>
                      <a:r>
                        <a:rPr lang="de-DE" sz="1600" dirty="0"/>
                        <a:t>Vorlage von Körperlandkarten, Stifte, ggfs. Klemmbretter</a:t>
                      </a:r>
                    </a:p>
                  </a:txBody>
                  <a:tcPr anchor="ctr"/>
                </a:tc>
                <a:tc>
                  <a:txBody>
                    <a:bodyPr/>
                    <a:lstStyle/>
                    <a:p>
                      <a:r>
                        <a:rPr lang="de-DE" sz="1600" dirty="0"/>
                        <a:t>Selbstbild verstehen, verbildlichen und mitteilen</a:t>
                      </a:r>
                    </a:p>
                  </a:txBody>
                  <a:tcPr anchor="ctr"/>
                </a:tc>
                <a:extLst>
                  <a:ext uri="{0D108BD9-81ED-4DB2-BD59-A6C34878D82A}">
                    <a16:rowId xmlns:a16="http://schemas.microsoft.com/office/drawing/2014/main" val="2280421187"/>
                  </a:ext>
                </a:extLst>
              </a:tr>
              <a:tr h="648072">
                <a:tc>
                  <a:txBody>
                    <a:bodyPr/>
                    <a:lstStyle/>
                    <a:p>
                      <a:r>
                        <a:rPr lang="de-DE" sz="1600" dirty="0"/>
                        <a:t>Videovergleich </a:t>
                      </a:r>
                      <a:br>
                        <a:rPr lang="de-DE" sz="1600" dirty="0"/>
                      </a:br>
                      <a:r>
                        <a:rPr lang="de-DE" sz="1600" dirty="0"/>
                        <a:t>(20 Minuten)</a:t>
                      </a:r>
                    </a:p>
                  </a:txBody>
                  <a:tcPr anchor="ctr"/>
                </a:tc>
                <a:tc>
                  <a:txBody>
                    <a:bodyPr/>
                    <a:lstStyle/>
                    <a:p>
                      <a:r>
                        <a:rPr lang="de-DE" sz="1600" dirty="0"/>
                        <a:t>Videoausschnitte zeigen von z.B. Pamela Reif vs. Sacha Huber)</a:t>
                      </a:r>
                    </a:p>
                  </a:txBody>
                  <a:tcPr anchor="ctr"/>
                </a:tc>
                <a:tc>
                  <a:txBody>
                    <a:bodyPr/>
                    <a:lstStyle/>
                    <a:p>
                      <a:r>
                        <a:rPr lang="de-DE" sz="1600" dirty="0"/>
                        <a:t>Gruppe</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600" dirty="0" err="1"/>
                        <a:t>Wlan</a:t>
                      </a:r>
                      <a:r>
                        <a:rPr lang="de-DE" sz="1600" dirty="0"/>
                        <a:t>, digitales Endgerät, </a:t>
                      </a:r>
                      <a:r>
                        <a:rPr lang="de-DE" sz="1600" dirty="0" err="1"/>
                        <a:t>Beamer</a:t>
                      </a:r>
                      <a:r>
                        <a:rPr lang="de-DE" sz="1600" dirty="0"/>
                        <a:t> mit Kabeln, weiße Wand, Matten</a:t>
                      </a:r>
                    </a:p>
                  </a:txBody>
                  <a:tcPr anchor="ctr"/>
                </a:tc>
                <a:tc>
                  <a:txBody>
                    <a:bodyPr/>
                    <a:lstStyle/>
                    <a:p>
                      <a:r>
                        <a:rPr lang="de-DE" sz="1600" dirty="0"/>
                        <a:t>Intentionen und Wirkungen differenziert betrachten können</a:t>
                      </a:r>
                    </a:p>
                  </a:txBody>
                  <a:tcPr anchor="ctr"/>
                </a:tc>
                <a:extLst>
                  <a:ext uri="{0D108BD9-81ED-4DB2-BD59-A6C34878D82A}">
                    <a16:rowId xmlns:a16="http://schemas.microsoft.com/office/drawing/2014/main" val="3486555504"/>
                  </a:ext>
                </a:extLst>
              </a:tr>
              <a:tr h="813229">
                <a:tc>
                  <a:txBody>
                    <a:bodyPr/>
                    <a:lstStyle/>
                    <a:p>
                      <a:r>
                        <a:rPr lang="de-DE" sz="1600" dirty="0"/>
                        <a:t>Kreativer Abschluss </a:t>
                      </a:r>
                      <a:br>
                        <a:rPr lang="de-DE" sz="1600" dirty="0"/>
                      </a:br>
                      <a:r>
                        <a:rPr lang="de-DE" sz="1600" dirty="0"/>
                        <a:t>(20 Minuten)</a:t>
                      </a:r>
                    </a:p>
                  </a:txBody>
                  <a:tcPr anchor="ctr"/>
                </a:tc>
                <a:tc>
                  <a:txBody>
                    <a:bodyPr/>
                    <a:lstStyle/>
                    <a:p>
                      <a:r>
                        <a:rPr lang="de-DE" sz="1600" dirty="0"/>
                        <a:t>Gestalten eines Plakates: </a:t>
                      </a:r>
                    </a:p>
                    <a:p>
                      <a:r>
                        <a:rPr lang="de-DE" sz="1600" dirty="0"/>
                        <a:t>„So sehen echte und realistische Körper aus“</a:t>
                      </a:r>
                    </a:p>
                  </a:txBody>
                  <a:tcPr anchor="ctr"/>
                </a:tc>
                <a:tc>
                  <a:txBody>
                    <a:bodyPr/>
                    <a:lstStyle/>
                    <a:p>
                      <a:r>
                        <a:rPr lang="de-DE" sz="1600" dirty="0"/>
                        <a:t>Kleingruppen</a:t>
                      </a:r>
                    </a:p>
                  </a:txBody>
                  <a:tcPr anchor="ctr"/>
                </a:tc>
                <a:tc>
                  <a:txBody>
                    <a:bodyPr/>
                    <a:lstStyle/>
                    <a:p>
                      <a:r>
                        <a:rPr lang="de-DE" sz="1600" dirty="0"/>
                        <a:t>Plakatpapier, Stifte, Unterlagen</a:t>
                      </a:r>
                    </a:p>
                  </a:txBody>
                  <a:tcPr anchor="ctr"/>
                </a:tc>
                <a:tc>
                  <a:txBody>
                    <a:bodyPr/>
                    <a:lstStyle/>
                    <a:p>
                      <a:r>
                        <a:rPr lang="de-DE" sz="1600" dirty="0"/>
                        <a:t>Vielfalt und (Selbst-)Akzeptanz fördern (Körperdevianzen stärken)</a:t>
                      </a:r>
                    </a:p>
                  </a:txBody>
                  <a:tcPr anchor="ctr"/>
                </a:tc>
                <a:extLst>
                  <a:ext uri="{0D108BD9-81ED-4DB2-BD59-A6C34878D82A}">
                    <a16:rowId xmlns:a16="http://schemas.microsoft.com/office/drawing/2014/main" val="2170209196"/>
                  </a:ext>
                </a:extLst>
              </a:tr>
            </a:tbl>
          </a:graphicData>
        </a:graphic>
      </p:graphicFrame>
      <p:sp>
        <p:nvSpPr>
          <p:cNvPr id="8" name="Datumsplatzhalter 3">
            <a:extLst>
              <a:ext uri="{FF2B5EF4-FFF2-40B4-BE49-F238E27FC236}">
                <a16:creationId xmlns:a16="http://schemas.microsoft.com/office/drawing/2014/main" id="{EB263C47-9B82-E473-803D-846DE7A71626}"/>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4" name="Fußzeilenplatzhalter 4">
            <a:extLst>
              <a:ext uri="{FF2B5EF4-FFF2-40B4-BE49-F238E27FC236}">
                <a16:creationId xmlns:a16="http://schemas.microsoft.com/office/drawing/2014/main" id="{95D1D562-938D-4DC0-A82D-B276F1A6524D}"/>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19300921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D29A9-5A07-70CD-F1EA-B30D98559CB6}"/>
            </a:ext>
          </a:extLst>
        </p:cNvPr>
        <p:cNvGrpSpPr/>
        <p:nvPr/>
      </p:nvGrpSpPr>
      <p:grpSpPr>
        <a:xfrm>
          <a:off x="0" y="0"/>
          <a:ext cx="0" cy="0"/>
          <a:chOff x="0" y="0"/>
          <a:chExt cx="0" cy="0"/>
        </a:xfrm>
      </p:grpSpPr>
      <p:sp>
        <p:nvSpPr>
          <p:cNvPr id="9" name="Rechteck 8">
            <a:extLst>
              <a:ext uri="{FF2B5EF4-FFF2-40B4-BE49-F238E27FC236}">
                <a16:creationId xmlns:a16="http://schemas.microsoft.com/office/drawing/2014/main" id="{50AE66E8-EAAA-DF5F-03F1-79BD2FD6858B}"/>
              </a:ext>
            </a:extLst>
          </p:cNvPr>
          <p:cNvSpPr/>
          <p:nvPr/>
        </p:nvSpPr>
        <p:spPr>
          <a:xfrm>
            <a:off x="487421" y="833269"/>
            <a:ext cx="3520347" cy="147459"/>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663FC361-ACDA-6A5C-A7EB-64CAABE2FD27}"/>
              </a:ext>
            </a:extLst>
          </p:cNvPr>
          <p:cNvSpPr>
            <a:spLocks noGrp="1"/>
          </p:cNvSpPr>
          <p:nvPr>
            <p:ph type="title"/>
          </p:nvPr>
        </p:nvSpPr>
        <p:spPr/>
        <p:txBody>
          <a:bodyPr/>
          <a:lstStyle/>
          <a:p>
            <a:r>
              <a:rPr lang="de-DE" dirty="0"/>
              <a:t>Abschluss &amp; Evaluation</a:t>
            </a:r>
          </a:p>
        </p:txBody>
      </p:sp>
      <p:sp>
        <p:nvSpPr>
          <p:cNvPr id="6" name="Foliennummernplatzhalter 5">
            <a:extLst>
              <a:ext uri="{FF2B5EF4-FFF2-40B4-BE49-F238E27FC236}">
                <a16:creationId xmlns:a16="http://schemas.microsoft.com/office/drawing/2014/main" id="{F21C0A62-606F-3FC4-4A0F-0B58D949AB86}"/>
              </a:ext>
            </a:extLst>
          </p:cNvPr>
          <p:cNvSpPr>
            <a:spLocks noGrp="1"/>
          </p:cNvSpPr>
          <p:nvPr>
            <p:ph type="sldNum" sz="quarter" idx="16"/>
          </p:nvPr>
        </p:nvSpPr>
        <p:spPr/>
        <p:txBody>
          <a:bodyPr/>
          <a:lstStyle/>
          <a:p>
            <a:r>
              <a:rPr lang="de-DE"/>
              <a:t>Seite </a:t>
            </a:r>
            <a:fld id="{CE6CAF4D-DD0D-4F34-9F3A-F974D54A280A}" type="slidenum">
              <a:rPr lang="de-DE" smtClean="0"/>
              <a:pPr/>
              <a:t>38</a:t>
            </a:fld>
            <a:endParaRPr lang="de-DE" dirty="0"/>
          </a:p>
        </p:txBody>
      </p:sp>
      <p:sp>
        <p:nvSpPr>
          <p:cNvPr id="3" name="Textplatzhalter 2">
            <a:extLst>
              <a:ext uri="{FF2B5EF4-FFF2-40B4-BE49-F238E27FC236}">
                <a16:creationId xmlns:a16="http://schemas.microsoft.com/office/drawing/2014/main" id="{AF8D949F-C2B2-C93C-8813-03BFFAFDD387}"/>
              </a:ext>
            </a:extLst>
          </p:cNvPr>
          <p:cNvSpPr txBox="1">
            <a:spLocks noGrp="1"/>
          </p:cNvSpPr>
          <p:nvPr>
            <p:ph type="body" sz="quarter" idx="13"/>
          </p:nvPr>
        </p:nvSpPr>
        <p:spPr>
          <a:xfrm>
            <a:off x="1415479" y="2204864"/>
            <a:ext cx="9217595" cy="1905906"/>
          </a:xfrm>
          <a:prstGeom prst="rect">
            <a:avLst/>
          </a:prstGeom>
          <a:noFill/>
        </p:spPr>
        <p:txBody>
          <a:bodyPr wrap="square" lIns="0" tIns="0" rIns="0" bIns="0" rtlCol="0">
            <a:spAutoFit/>
          </a:bodyPr>
          <a:lstStyle/>
          <a:p>
            <a:pPr marL="380990" indent="-380990">
              <a:buClr>
                <a:srgbClr val="FF98FF"/>
              </a:buClr>
              <a:buFont typeface="Wingdings" pitchFamily="2" charset="2"/>
              <a:buChar char="ü"/>
            </a:pPr>
            <a:r>
              <a:rPr lang="de-DE" dirty="0">
                <a:solidFill>
                  <a:schemeClr val="dk1"/>
                </a:solidFill>
              </a:rPr>
              <a:t>Zusammenfassung der Erkenntnisse &amp; Ergebnisse</a:t>
            </a:r>
          </a:p>
          <a:p>
            <a:pPr marL="380990" indent="-380990">
              <a:buClr>
                <a:srgbClr val="FF98FF"/>
              </a:buClr>
              <a:buFont typeface="Wingdings" pitchFamily="2" charset="2"/>
              <a:buChar char="ü"/>
            </a:pPr>
            <a:r>
              <a:rPr lang="de-DE" dirty="0">
                <a:solidFill>
                  <a:schemeClr val="dk1"/>
                </a:solidFill>
              </a:rPr>
              <a:t>Feedback &amp; offene Fragen</a:t>
            </a:r>
          </a:p>
          <a:p>
            <a:pPr marL="380990" indent="-380990">
              <a:buClr>
                <a:srgbClr val="FF98FF"/>
              </a:buClr>
              <a:buFont typeface="Wingdings" pitchFamily="2" charset="2"/>
              <a:buChar char="ü"/>
            </a:pPr>
            <a:r>
              <a:rPr lang="de-DE" dirty="0">
                <a:solidFill>
                  <a:schemeClr val="dk1"/>
                </a:solidFill>
              </a:rPr>
              <a:t>Verweis auf weiterführende Fortbildungsmodule</a:t>
            </a:r>
          </a:p>
        </p:txBody>
      </p:sp>
      <p:pic>
        <p:nvPicPr>
          <p:cNvPr id="7" name="Grafik 6">
            <a:extLst>
              <a:ext uri="{FF2B5EF4-FFF2-40B4-BE49-F238E27FC236}">
                <a16:creationId xmlns:a16="http://schemas.microsoft.com/office/drawing/2014/main" id="{51C022EC-A7A7-B5FE-7448-E8D5CEC7A7C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421" y="2805044"/>
            <a:ext cx="906884" cy="906884"/>
          </a:xfrm>
          <a:prstGeom prst="rect">
            <a:avLst/>
          </a:prstGeom>
        </p:spPr>
      </p:pic>
      <p:sp>
        <p:nvSpPr>
          <p:cNvPr id="11" name="Datumsplatzhalter 3">
            <a:extLst>
              <a:ext uri="{FF2B5EF4-FFF2-40B4-BE49-F238E27FC236}">
                <a16:creationId xmlns:a16="http://schemas.microsoft.com/office/drawing/2014/main" id="{A81A6A68-E21D-D188-27D5-B3BC3BB10B31}"/>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4" name="Fußzeilenplatzhalter 4">
            <a:extLst>
              <a:ext uri="{FF2B5EF4-FFF2-40B4-BE49-F238E27FC236}">
                <a16:creationId xmlns:a16="http://schemas.microsoft.com/office/drawing/2014/main" id="{04C99688-12BC-0EB6-0A0D-E7553DEFD824}"/>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41396980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92C5AE-B1A8-CAD9-AFB0-C93E2890D69E}"/>
            </a:ext>
          </a:extLst>
        </p:cNvPr>
        <p:cNvGrpSpPr/>
        <p:nvPr/>
      </p:nvGrpSpPr>
      <p:grpSpPr>
        <a:xfrm>
          <a:off x="0" y="0"/>
          <a:ext cx="0" cy="0"/>
          <a:chOff x="0" y="0"/>
          <a:chExt cx="0" cy="0"/>
        </a:xfrm>
      </p:grpSpPr>
      <p:sp>
        <p:nvSpPr>
          <p:cNvPr id="9" name="Rechteck 8">
            <a:extLst>
              <a:ext uri="{FF2B5EF4-FFF2-40B4-BE49-F238E27FC236}">
                <a16:creationId xmlns:a16="http://schemas.microsoft.com/office/drawing/2014/main" id="{285F7653-5432-BC7D-0558-8DE2AD63713F}"/>
              </a:ext>
            </a:extLst>
          </p:cNvPr>
          <p:cNvSpPr/>
          <p:nvPr/>
        </p:nvSpPr>
        <p:spPr>
          <a:xfrm>
            <a:off x="550863" y="833268"/>
            <a:ext cx="5401121" cy="219468"/>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E6183ADD-8A26-C495-A05B-6E1F8DC41AFB}"/>
              </a:ext>
            </a:extLst>
          </p:cNvPr>
          <p:cNvSpPr>
            <a:spLocks noGrp="1"/>
          </p:cNvSpPr>
          <p:nvPr>
            <p:ph type="title"/>
          </p:nvPr>
        </p:nvSpPr>
        <p:spPr/>
        <p:txBody>
          <a:bodyPr/>
          <a:lstStyle/>
          <a:p>
            <a:r>
              <a:rPr lang="de-DE" dirty="0"/>
              <a:t>Sie als Sportlehrer und Sportlehrerin</a:t>
            </a:r>
          </a:p>
        </p:txBody>
      </p:sp>
      <p:sp>
        <p:nvSpPr>
          <p:cNvPr id="6" name="Foliennummernplatzhalter 5">
            <a:extLst>
              <a:ext uri="{FF2B5EF4-FFF2-40B4-BE49-F238E27FC236}">
                <a16:creationId xmlns:a16="http://schemas.microsoft.com/office/drawing/2014/main" id="{F827B21F-3BC3-082F-50BF-2BD70A9A7597}"/>
              </a:ext>
            </a:extLst>
          </p:cNvPr>
          <p:cNvSpPr>
            <a:spLocks noGrp="1"/>
          </p:cNvSpPr>
          <p:nvPr>
            <p:ph type="sldNum" sz="quarter" idx="16"/>
          </p:nvPr>
        </p:nvSpPr>
        <p:spPr/>
        <p:txBody>
          <a:bodyPr/>
          <a:lstStyle/>
          <a:p>
            <a:r>
              <a:rPr lang="de-DE"/>
              <a:t>Seite </a:t>
            </a:r>
            <a:fld id="{CE6CAF4D-DD0D-4F34-9F3A-F974D54A280A}" type="slidenum">
              <a:rPr lang="de-DE" smtClean="0"/>
              <a:pPr/>
              <a:t>39</a:t>
            </a:fld>
            <a:endParaRPr lang="de-DE" dirty="0"/>
          </a:p>
        </p:txBody>
      </p:sp>
      <p:sp>
        <p:nvSpPr>
          <p:cNvPr id="3" name="Textplatzhalter 2">
            <a:extLst>
              <a:ext uri="{FF2B5EF4-FFF2-40B4-BE49-F238E27FC236}">
                <a16:creationId xmlns:a16="http://schemas.microsoft.com/office/drawing/2014/main" id="{2D8841A7-FEDF-4AF7-AAF5-8B9ADEE0C039}"/>
              </a:ext>
            </a:extLst>
          </p:cNvPr>
          <p:cNvSpPr txBox="1">
            <a:spLocks noGrp="1"/>
          </p:cNvSpPr>
          <p:nvPr>
            <p:ph type="body" sz="quarter" idx="13"/>
          </p:nvPr>
        </p:nvSpPr>
        <p:spPr>
          <a:xfrm>
            <a:off x="598009" y="1510443"/>
            <a:ext cx="11267663" cy="4418646"/>
          </a:xfrm>
          <a:prstGeom prst="rect">
            <a:avLst/>
          </a:prstGeom>
          <a:noFill/>
        </p:spPr>
        <p:txBody>
          <a:bodyPr wrap="square" lIns="0" tIns="0" rIns="0" bIns="0" rtlCol="0">
            <a:spAutoFit/>
          </a:bodyPr>
          <a:lstStyle/>
          <a:p>
            <a:pPr marL="380990" indent="-380990">
              <a:buClr>
                <a:srgbClr val="FF98FF"/>
              </a:buClr>
              <a:buFont typeface="Wingdings" pitchFamily="2" charset="2"/>
              <a:buChar char="ü"/>
            </a:pPr>
            <a:r>
              <a:rPr lang="de-DE" dirty="0">
                <a:solidFill>
                  <a:schemeClr val="dk1"/>
                </a:solidFill>
              </a:rPr>
              <a:t>können zu einem souveränen Umgang ihrer Schülerinnen und Schüler mit der omnipräsenten medialen Selbstoptimierung des menschlichen Körpers beitragen, indem Sie: </a:t>
            </a:r>
          </a:p>
          <a:p>
            <a:pPr>
              <a:buClr>
                <a:srgbClr val="FF98FF"/>
              </a:buClr>
            </a:pPr>
            <a:r>
              <a:rPr lang="de-DE" dirty="0">
                <a:solidFill>
                  <a:schemeClr val="dk1"/>
                </a:solidFill>
              </a:rPr>
              <a:t>	</a:t>
            </a:r>
            <a:r>
              <a:rPr lang="de-DE" sz="2000" dirty="0">
                <a:solidFill>
                  <a:schemeClr val="dk1"/>
                </a:solidFill>
              </a:rPr>
              <a:t>...die zunehmende Körperzentrierung und die damit einhergehende 	Manipulation im digitalen 	Raum zum Gegenstand machen </a:t>
            </a:r>
          </a:p>
          <a:p>
            <a:pPr>
              <a:buClr>
                <a:srgbClr val="FF98FF"/>
              </a:buClr>
            </a:pPr>
            <a:r>
              <a:rPr lang="de-DE" sz="2000" dirty="0">
                <a:solidFill>
                  <a:schemeClr val="dk1"/>
                </a:solidFill>
              </a:rPr>
              <a:t>	...für Fake-Phänomene im Zusammenhang des eigenen Körperbildes der Schüler und 	Schülerinnen sensibilisieren</a:t>
            </a:r>
          </a:p>
          <a:p>
            <a:pPr>
              <a:buClr>
                <a:srgbClr val="FF98FF"/>
              </a:buClr>
            </a:pPr>
            <a:r>
              <a:rPr lang="de-DE" sz="2000" dirty="0">
                <a:solidFill>
                  <a:schemeClr val="dk1"/>
                </a:solidFill>
              </a:rPr>
              <a:t>	...</a:t>
            </a:r>
            <a:r>
              <a:rPr lang="de-DE" sz="2000" dirty="0" err="1">
                <a:solidFill>
                  <a:schemeClr val="dk1"/>
                </a:solidFill>
              </a:rPr>
              <a:t>Social</a:t>
            </a:r>
            <a:r>
              <a:rPr lang="de-DE" sz="2000" dirty="0">
                <a:solidFill>
                  <a:schemeClr val="dk1"/>
                </a:solidFill>
              </a:rPr>
              <a:t> Media und entsprechende Inhalte nicht ablehnen sondern lebensweltnah in Ihren 	Unterricht integrieren</a:t>
            </a:r>
          </a:p>
        </p:txBody>
      </p:sp>
      <p:sp>
        <p:nvSpPr>
          <p:cNvPr id="11" name="Datumsplatzhalter 3">
            <a:extLst>
              <a:ext uri="{FF2B5EF4-FFF2-40B4-BE49-F238E27FC236}">
                <a16:creationId xmlns:a16="http://schemas.microsoft.com/office/drawing/2014/main" id="{6428EEC2-BCEE-ECCB-E3CE-B1325E64002C}"/>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4" name="Fußzeilenplatzhalter 4">
            <a:extLst>
              <a:ext uri="{FF2B5EF4-FFF2-40B4-BE49-F238E27FC236}">
                <a16:creationId xmlns:a16="http://schemas.microsoft.com/office/drawing/2014/main" id="{A7164B1B-6D91-843A-4874-A3411D531DF2}"/>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41339598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4A3C1C-5F95-965E-FBEC-16775774723A}"/>
              </a:ext>
            </a:extLst>
          </p:cNvPr>
          <p:cNvSpPr>
            <a:spLocks noGrp="1"/>
          </p:cNvSpPr>
          <p:nvPr>
            <p:ph type="title"/>
          </p:nvPr>
        </p:nvSpPr>
        <p:spPr/>
        <p:txBody>
          <a:bodyPr/>
          <a:lstStyle/>
          <a:p>
            <a:r>
              <a:rPr lang="de-DE" dirty="0"/>
              <a:t>Worum geht’s?</a:t>
            </a:r>
          </a:p>
        </p:txBody>
      </p:sp>
      <p:sp>
        <p:nvSpPr>
          <p:cNvPr id="3" name="Datumsplatzhalter 2">
            <a:extLst>
              <a:ext uri="{FF2B5EF4-FFF2-40B4-BE49-F238E27FC236}">
                <a16:creationId xmlns:a16="http://schemas.microsoft.com/office/drawing/2014/main" id="{FC1E52C2-BE52-B5C8-CAFD-5F2A50F5D6E1}"/>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5" name="Foliennummernplatzhalter 4">
            <a:extLst>
              <a:ext uri="{FF2B5EF4-FFF2-40B4-BE49-F238E27FC236}">
                <a16:creationId xmlns:a16="http://schemas.microsoft.com/office/drawing/2014/main" id="{A77749DD-E55C-F2BB-1154-A0D4870E9A20}"/>
              </a:ext>
            </a:extLst>
          </p:cNvPr>
          <p:cNvSpPr>
            <a:spLocks noGrp="1"/>
          </p:cNvSpPr>
          <p:nvPr>
            <p:ph type="sldNum" sz="quarter" idx="16"/>
          </p:nvPr>
        </p:nvSpPr>
        <p:spPr/>
        <p:txBody>
          <a:bodyPr/>
          <a:lstStyle/>
          <a:p>
            <a:r>
              <a:rPr lang="de-DE"/>
              <a:t>Seite </a:t>
            </a:r>
            <a:fld id="{CE6CAF4D-DD0D-4F34-9F3A-F974D54A280A}" type="slidenum">
              <a:rPr lang="de-DE" smtClean="0"/>
              <a:pPr/>
              <a:t>4</a:t>
            </a:fld>
            <a:endParaRPr lang="de-DE" dirty="0"/>
          </a:p>
        </p:txBody>
      </p:sp>
      <p:pic>
        <p:nvPicPr>
          <p:cNvPr id="8" name="Grafik 7">
            <a:extLst>
              <a:ext uri="{FF2B5EF4-FFF2-40B4-BE49-F238E27FC236}">
                <a16:creationId xmlns:a16="http://schemas.microsoft.com/office/drawing/2014/main" id="{AB075CD9-AAEB-9A98-02B7-78872CD06973}"/>
              </a:ext>
            </a:extLst>
          </p:cNvPr>
          <p:cNvPicPr>
            <a:picLocks noChangeAspect="1"/>
          </p:cNvPicPr>
          <p:nvPr/>
        </p:nvPicPr>
        <p:blipFill rotWithShape="1">
          <a:blip r:embed="rId3"/>
          <a:srcRect t="5213" b="8698"/>
          <a:stretch/>
        </p:blipFill>
        <p:spPr>
          <a:xfrm>
            <a:off x="4785216" y="1209105"/>
            <a:ext cx="2621568" cy="4884191"/>
          </a:xfrm>
          <a:prstGeom prst="rect">
            <a:avLst/>
          </a:prstGeom>
          <a:ln>
            <a:noFill/>
          </a:ln>
          <a:effectLst>
            <a:outerShdw blurRad="292100" dist="139700" dir="2700000" algn="tl" rotWithShape="0">
              <a:srgbClr val="333333">
                <a:alpha val="65000"/>
              </a:srgbClr>
            </a:outerShdw>
          </a:effectLst>
        </p:spPr>
      </p:pic>
      <p:pic>
        <p:nvPicPr>
          <p:cNvPr id="9" name="Grafik 8">
            <a:extLst>
              <a:ext uri="{FF2B5EF4-FFF2-40B4-BE49-F238E27FC236}">
                <a16:creationId xmlns:a16="http://schemas.microsoft.com/office/drawing/2014/main" id="{6290216F-6528-CF1B-1FF0-0C1AF5087651}"/>
              </a:ext>
            </a:extLst>
          </p:cNvPr>
          <p:cNvPicPr>
            <a:picLocks noChangeAspect="1"/>
          </p:cNvPicPr>
          <p:nvPr/>
        </p:nvPicPr>
        <p:blipFill rotWithShape="1">
          <a:blip r:embed="rId4"/>
          <a:srcRect t="5211" b="8698"/>
          <a:stretch/>
        </p:blipFill>
        <p:spPr>
          <a:xfrm>
            <a:off x="1876019" y="1247203"/>
            <a:ext cx="2621568" cy="4884191"/>
          </a:xfrm>
          <a:prstGeom prst="rect">
            <a:avLst/>
          </a:prstGeom>
          <a:ln>
            <a:noFill/>
          </a:ln>
          <a:effectLst>
            <a:outerShdw blurRad="292100" dist="139700" dir="2700000" algn="tl" rotWithShape="0">
              <a:srgbClr val="333333">
                <a:alpha val="65000"/>
              </a:srgbClr>
            </a:outerShdw>
          </a:effectLst>
        </p:spPr>
      </p:pic>
      <p:pic>
        <p:nvPicPr>
          <p:cNvPr id="10" name="Grafik 9">
            <a:extLst>
              <a:ext uri="{FF2B5EF4-FFF2-40B4-BE49-F238E27FC236}">
                <a16:creationId xmlns:a16="http://schemas.microsoft.com/office/drawing/2014/main" id="{DC09A423-4FF7-B1A7-D03E-8ECB2B881F12}"/>
              </a:ext>
            </a:extLst>
          </p:cNvPr>
          <p:cNvPicPr>
            <a:picLocks noChangeAspect="1"/>
          </p:cNvPicPr>
          <p:nvPr/>
        </p:nvPicPr>
        <p:blipFill rotWithShape="1">
          <a:blip r:embed="rId5"/>
          <a:srcRect t="5211" b="8698"/>
          <a:stretch/>
        </p:blipFill>
        <p:spPr>
          <a:xfrm>
            <a:off x="7690643" y="1209103"/>
            <a:ext cx="2621568" cy="4884191"/>
          </a:xfrm>
          <a:prstGeom prst="rect">
            <a:avLst/>
          </a:prstGeom>
          <a:ln>
            <a:noFill/>
          </a:ln>
          <a:effectLst>
            <a:outerShdw blurRad="292100" dist="139700" dir="2700000" algn="tl" rotWithShape="0">
              <a:srgbClr val="333333">
                <a:alpha val="65000"/>
              </a:srgbClr>
            </a:outerShdw>
          </a:effectLst>
        </p:spPr>
      </p:pic>
      <p:sp>
        <p:nvSpPr>
          <p:cNvPr id="6" name="Fußzeilenplatzhalter 4">
            <a:extLst>
              <a:ext uri="{FF2B5EF4-FFF2-40B4-BE49-F238E27FC236}">
                <a16:creationId xmlns:a16="http://schemas.microsoft.com/office/drawing/2014/main" id="{BBBEC9FA-BBE4-4215-043A-90F19E0AA19A}"/>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
        <p:nvSpPr>
          <p:cNvPr id="12" name="Textfeld 11">
            <a:extLst>
              <a:ext uri="{FF2B5EF4-FFF2-40B4-BE49-F238E27FC236}">
                <a16:creationId xmlns:a16="http://schemas.microsoft.com/office/drawing/2014/main" id="{ECCC8E46-547C-3DAC-1388-6F2FC2E99247}"/>
              </a:ext>
            </a:extLst>
          </p:cNvPr>
          <p:cNvSpPr txBox="1"/>
          <p:nvPr/>
        </p:nvSpPr>
        <p:spPr>
          <a:xfrm rot="5400000">
            <a:off x="10812321" y="5162428"/>
            <a:ext cx="2441432" cy="24622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de-DE" altLang="de-DE" sz="1000" spc="70" dirty="0">
                <a:solidFill>
                  <a:schemeClr val="bg1">
                    <a:lumMod val="65000"/>
                  </a:schemeClr>
                </a:solidFill>
              </a:rPr>
              <a:t>§ 60a UrhG (Unterricht und Lehre)</a:t>
            </a:r>
          </a:p>
        </p:txBody>
      </p:sp>
    </p:spTree>
    <p:extLst>
      <p:ext uri="{BB962C8B-B14F-4D97-AF65-F5344CB8AC3E}">
        <p14:creationId xmlns:p14="http://schemas.microsoft.com/office/powerpoint/2010/main" val="8689264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DEB628-4630-4663-878A-164240A305EA}"/>
              </a:ext>
            </a:extLst>
          </p:cNvPr>
          <p:cNvSpPr>
            <a:spLocks noGrp="1"/>
          </p:cNvSpPr>
          <p:nvPr>
            <p:ph type="title"/>
          </p:nvPr>
        </p:nvSpPr>
        <p:spPr>
          <a:xfrm>
            <a:off x="609601" y="406399"/>
            <a:ext cx="10979151" cy="646337"/>
          </a:xfrm>
        </p:spPr>
        <p:txBody>
          <a:bodyPr/>
          <a:lstStyle/>
          <a:p>
            <a:r>
              <a:rPr lang="de-DE" dirty="0">
                <a:latin typeface="+mj-lt"/>
              </a:rPr>
              <a:t>Basisliteratur</a:t>
            </a:r>
          </a:p>
        </p:txBody>
      </p:sp>
      <p:sp>
        <p:nvSpPr>
          <p:cNvPr id="3" name="Inhaltsplatzhalter 2">
            <a:extLst>
              <a:ext uri="{FF2B5EF4-FFF2-40B4-BE49-F238E27FC236}">
                <a16:creationId xmlns:a16="http://schemas.microsoft.com/office/drawing/2014/main" id="{3341DF12-5C1F-4F1E-9A58-978AB5C04E8A}"/>
              </a:ext>
            </a:extLst>
          </p:cNvPr>
          <p:cNvSpPr>
            <a:spLocks noGrp="1"/>
          </p:cNvSpPr>
          <p:nvPr>
            <p:ph idx="1"/>
          </p:nvPr>
        </p:nvSpPr>
        <p:spPr>
          <a:xfrm>
            <a:off x="609601" y="1088740"/>
            <a:ext cx="10979151" cy="4680520"/>
          </a:xfrm>
        </p:spPr>
        <p:txBody>
          <a:bodyPr/>
          <a:lstStyle/>
          <a:p>
            <a:pPr marL="0" indent="-457200">
              <a:buNone/>
            </a:pPr>
            <a:r>
              <a:rPr lang="de-DE" sz="1100" dirty="0">
                <a:latin typeface="+mj-lt"/>
                <a:cs typeface="Times New Roman" panose="02020603050405020304" pitchFamily="18" charset="0"/>
              </a:rPr>
              <a:t>Baumgartner-Hirscher, N., &amp; Zumbach, J. (2019). Die Auswirkungen medialer Angebote auf das Körperbild von Jugendlichen: Eine experimentelle Studie mit impliziten und expliziten 	Methoden. </a:t>
            </a:r>
            <a:r>
              <a:rPr lang="de-DE" sz="1100" dirty="0" err="1">
                <a:latin typeface="+mj-lt"/>
                <a:cs typeface="Times New Roman" panose="02020603050405020304" pitchFamily="18" charset="0"/>
              </a:rPr>
              <a:t>MedienPädagogik</a:t>
            </a:r>
            <a:r>
              <a:rPr lang="de-DE" sz="1100" dirty="0">
                <a:latin typeface="+mj-lt"/>
                <a:cs typeface="Times New Roman" panose="02020603050405020304" pitchFamily="18" charset="0"/>
              </a:rPr>
              <a:t>: Zeitschrift für Theorie und Praxis der Medienbildung, 37-60.</a:t>
            </a:r>
          </a:p>
          <a:p>
            <a:pPr marL="0" indent="-457200">
              <a:buNone/>
            </a:pPr>
            <a:r>
              <a:rPr lang="de-DE" altLang="de-DE" sz="1100" dirty="0">
                <a:latin typeface="+mj-lt"/>
                <a:cs typeface="Times New Roman" panose="02020603050405020304" pitchFamily="18" charset="0"/>
              </a:rPr>
              <a:t>Feierabend, S., Rathgeb, T. &amp; Reutter, T. (2018), JIM 2018. Stuttgart: Medienpädagogischer Forschungsverband Südwest. </a:t>
            </a:r>
            <a:endParaRPr lang="de-DE" sz="1100" dirty="0">
              <a:latin typeface="+mj-lt"/>
              <a:cs typeface="Times New Roman" panose="02020603050405020304" pitchFamily="18" charset="0"/>
            </a:endParaRPr>
          </a:p>
          <a:p>
            <a:pPr marL="0" indent="-457200">
              <a:buNone/>
            </a:pPr>
            <a:r>
              <a:rPr lang="de-DE" sz="1100" dirty="0" err="1">
                <a:latin typeface="+mj-lt"/>
                <a:cs typeface="Times New Roman" panose="02020603050405020304" pitchFamily="18" charset="0"/>
              </a:rPr>
              <a:t>Frederking</a:t>
            </a:r>
            <a:r>
              <a:rPr lang="de-DE" sz="1100" dirty="0">
                <a:latin typeface="+mj-lt"/>
                <a:cs typeface="Times New Roman" panose="02020603050405020304" pitchFamily="18" charset="0"/>
              </a:rPr>
              <a:t>, V. (2023). Von Fake News bis </a:t>
            </a:r>
            <a:r>
              <a:rPr lang="de-DE" sz="1100" dirty="0" err="1">
                <a:latin typeface="+mj-lt"/>
                <a:cs typeface="Times New Roman" panose="02020603050405020304" pitchFamily="18" charset="0"/>
              </a:rPr>
              <a:t>ChatGPT</a:t>
            </a:r>
            <a:r>
              <a:rPr lang="de-DE" sz="1100" dirty="0">
                <a:latin typeface="+mj-lt"/>
                <a:cs typeface="Times New Roman" panose="02020603050405020304" pitchFamily="18" charset="0"/>
              </a:rPr>
              <a:t>. Digitale Textsouveränität als ethisch-politische Bildungsaufgabe für Deutschdidaktik und Deutschunterricht in der 	digitalen Welt. </a:t>
            </a:r>
          </a:p>
          <a:p>
            <a:pPr marL="0" indent="-457200">
              <a:buNone/>
            </a:pPr>
            <a:r>
              <a:rPr lang="de-DE" sz="1100" dirty="0" err="1">
                <a:latin typeface="+mj-lt"/>
                <a:cs typeface="Times New Roman" panose="02020603050405020304" pitchFamily="18" charset="0"/>
              </a:rPr>
              <a:t>MiDU</a:t>
            </a:r>
            <a:r>
              <a:rPr lang="de-DE" sz="1100" dirty="0">
                <a:latin typeface="+mj-lt"/>
                <a:cs typeface="Times New Roman" panose="02020603050405020304" pitchFamily="18" charset="0"/>
              </a:rPr>
              <a:t> - Medien Im Deutschunterricht, 6(2), 1–27.</a:t>
            </a:r>
          </a:p>
          <a:p>
            <a:pPr marL="0" indent="-457200">
              <a:buNone/>
            </a:pPr>
            <a:r>
              <a:rPr lang="de-DE" sz="1100" dirty="0" err="1">
                <a:latin typeface="+mj-lt"/>
                <a:ea typeface="Calibri" panose="020F0502020204030204" pitchFamily="34" charset="0"/>
                <a:cs typeface="Times New Roman" panose="02020603050405020304" pitchFamily="18" charset="0"/>
              </a:rPr>
              <a:t>Ganguiun</a:t>
            </a:r>
            <a:r>
              <a:rPr lang="de-DE" sz="1100" dirty="0">
                <a:latin typeface="+mj-lt"/>
                <a:ea typeface="Calibri" panose="020F0502020204030204" pitchFamily="34" charset="0"/>
                <a:cs typeface="Times New Roman" panose="02020603050405020304" pitchFamily="18" charset="0"/>
              </a:rPr>
              <a:t>, S., Nickel, J., Baberowski, D., Berger, I., Bergner, N., Funke, M., Glück, C. W., </a:t>
            </a:r>
            <a:r>
              <a:rPr lang="de-DE" sz="1100" dirty="0" err="1">
                <a:latin typeface="+mj-lt"/>
                <a:ea typeface="Calibri" panose="020F0502020204030204" pitchFamily="34" charset="0"/>
                <a:cs typeface="Times New Roman" panose="02020603050405020304" pitchFamily="18" charset="0"/>
              </a:rPr>
              <a:t>Gottlebe</a:t>
            </a:r>
            <a:r>
              <a:rPr lang="de-DE" sz="1100" dirty="0">
                <a:latin typeface="+mj-lt"/>
                <a:ea typeface="Calibri" panose="020F0502020204030204" pitchFamily="34" charset="0"/>
                <a:cs typeface="Times New Roman" panose="02020603050405020304" pitchFamily="18" charset="0"/>
              </a:rPr>
              <a:t>, K., Haubold, R., Kehm, S., </a:t>
            </a:r>
            <a:r>
              <a:rPr lang="de-DE" sz="1100" dirty="0" err="1">
                <a:latin typeface="+mj-lt"/>
                <a:ea typeface="Calibri" panose="020F0502020204030204" pitchFamily="34" charset="0"/>
                <a:cs typeface="Times New Roman" panose="02020603050405020304" pitchFamily="18" charset="0"/>
              </a:rPr>
              <a:t>Latzko</a:t>
            </a:r>
            <a:r>
              <a:rPr lang="de-DE" sz="1100" dirty="0">
                <a:latin typeface="+mj-lt"/>
                <a:ea typeface="Calibri" panose="020F0502020204030204" pitchFamily="34" charset="0"/>
                <a:cs typeface="Times New Roman" panose="02020603050405020304" pitchFamily="18" charset="0"/>
              </a:rPr>
              <a:t>, B., </a:t>
            </a:r>
            <a:r>
              <a:rPr lang="de-DE" sz="1100" dirty="0" err="1">
                <a:latin typeface="+mj-lt"/>
                <a:ea typeface="Calibri" panose="020F0502020204030204" pitchFamily="34" charset="0"/>
                <a:cs typeface="Times New Roman" panose="02020603050405020304" pitchFamily="18" charset="0"/>
              </a:rPr>
              <a:t>Seever</a:t>
            </a:r>
            <a:r>
              <a:rPr lang="de-DE" sz="1100" dirty="0">
                <a:latin typeface="+mj-lt"/>
                <a:ea typeface="Calibri" panose="020F0502020204030204" pitchFamily="34" charset="0"/>
                <a:cs typeface="Times New Roman" panose="02020603050405020304" pitchFamily="18" charset="0"/>
              </a:rPr>
              <a:t>, F., Stiehler, C., Tiemann, H., Wirths, H., 	Wollmann, K. &amp; Zabel, J. (Hrsg.). (2023). </a:t>
            </a:r>
            <a:r>
              <a:rPr lang="de-DE" sz="1100" i="1" dirty="0" err="1">
                <a:latin typeface="+mj-lt"/>
                <a:ea typeface="Calibri" panose="020F0502020204030204" pitchFamily="34" charset="0"/>
                <a:cs typeface="Times New Roman" panose="02020603050405020304" pitchFamily="18" charset="0"/>
              </a:rPr>
              <a:t>DiKoLis</a:t>
            </a:r>
            <a:r>
              <a:rPr lang="de-DE" sz="1100" i="1" dirty="0">
                <a:latin typeface="+mj-lt"/>
                <a:ea typeface="Calibri" panose="020F0502020204030204" pitchFamily="34" charset="0"/>
                <a:cs typeface="Times New Roman" panose="02020603050405020304" pitchFamily="18" charset="0"/>
              </a:rPr>
              <a:t>: Digitalisierungsbezogene Kompetenzen für die </a:t>
            </a:r>
            <a:r>
              <a:rPr lang="de-DE" sz="1100" i="1" dirty="0" err="1">
                <a:latin typeface="+mj-lt"/>
                <a:ea typeface="Calibri" panose="020F0502020204030204" pitchFamily="34" charset="0"/>
                <a:cs typeface="Times New Roman" panose="02020603050405020304" pitchFamily="18" charset="0"/>
              </a:rPr>
              <a:t>Lehrer:innenbildung</a:t>
            </a:r>
            <a:r>
              <a:rPr lang="de-DE" sz="1100" i="1" dirty="0">
                <a:latin typeface="+mj-lt"/>
                <a:ea typeface="Calibri" panose="020F0502020204030204" pitchFamily="34" charset="0"/>
                <a:cs typeface="Times New Roman" panose="02020603050405020304" pitchFamily="18" charset="0"/>
              </a:rPr>
              <a:t> in 	Sachsen – ein Kompetenzkatalog. </a:t>
            </a:r>
            <a:r>
              <a:rPr lang="de-DE" sz="1100" dirty="0">
                <a:latin typeface="+mj-lt"/>
                <a:ea typeface="Calibri" panose="020F0502020204030204" pitchFamily="34" charset="0"/>
                <a:cs typeface="Times New Roman" panose="02020603050405020304" pitchFamily="18" charset="0"/>
              </a:rPr>
              <a:t>URL: 	urn:nbn:de:bsz:15-qucosa2-868586.</a:t>
            </a:r>
          </a:p>
          <a:p>
            <a:pPr marL="0" indent="-457200">
              <a:buNone/>
            </a:pPr>
            <a:r>
              <a:rPr lang="de-DE" sz="1100" dirty="0">
                <a:latin typeface="+mj-lt"/>
                <a:ea typeface="Calibri" panose="020F0502020204030204" pitchFamily="34" charset="0"/>
                <a:cs typeface="Times New Roman" panose="02020603050405020304" pitchFamily="18" charset="0"/>
              </a:rPr>
              <a:t>Gesellschaft für Fachdidaktik [GFD] (2018). </a:t>
            </a:r>
            <a:r>
              <a:rPr lang="de-DE" sz="1100" i="1" dirty="0">
                <a:latin typeface="+mj-lt"/>
                <a:ea typeface="Calibri" panose="020F0502020204030204" pitchFamily="34" charset="0"/>
                <a:cs typeface="Times New Roman" panose="02020603050405020304" pitchFamily="18" charset="0"/>
              </a:rPr>
              <a:t>Fachliche Bildung in der digitalen Welt: Positionspapier der Gesellschaft für Fachdidaktik</a:t>
            </a:r>
            <a:r>
              <a:rPr lang="de-DE" sz="1100" dirty="0">
                <a:latin typeface="+mj-lt"/>
                <a:ea typeface="Calibri" panose="020F0502020204030204" pitchFamily="34" charset="0"/>
                <a:cs typeface="Times New Roman" panose="02020603050405020304" pitchFamily="18" charset="0"/>
              </a:rPr>
              <a:t>.</a:t>
            </a:r>
            <a:r>
              <a:rPr lang="de-DE" sz="1100" i="1" dirty="0">
                <a:latin typeface="+mj-lt"/>
                <a:ea typeface="Calibri" panose="020F0502020204030204" pitchFamily="34" charset="0"/>
                <a:cs typeface="Times New Roman" panose="02020603050405020304" pitchFamily="18" charset="0"/>
              </a:rPr>
              <a:t> </a:t>
            </a:r>
          </a:p>
          <a:p>
            <a:pPr marL="0" indent="-457200">
              <a:buNone/>
            </a:pPr>
            <a:r>
              <a:rPr lang="de-DE" altLang="de-DE" sz="1100" dirty="0">
                <a:latin typeface="+mj-lt"/>
                <a:cs typeface="Times New Roman" panose="02020603050405020304" pitchFamily="18" charset="0"/>
              </a:rPr>
              <a:t>Götz, M. (2022). Der Einfluss der Medien auf das Körperbild. In S. Herpertz, M. de </a:t>
            </a:r>
            <a:r>
              <a:rPr lang="de-DE" altLang="de-DE" sz="1100" dirty="0" err="1">
                <a:latin typeface="+mj-lt"/>
                <a:cs typeface="Times New Roman" panose="02020603050405020304" pitchFamily="18" charset="0"/>
              </a:rPr>
              <a:t>Zwaan</a:t>
            </a:r>
            <a:r>
              <a:rPr lang="de-DE" altLang="de-DE" sz="1100" dirty="0">
                <a:latin typeface="+mj-lt"/>
                <a:cs typeface="Times New Roman" panose="02020603050405020304" pitchFamily="18" charset="0"/>
              </a:rPr>
              <a:t> &amp; S. Zipfel (Hrsg.), Handbuch Essstörungen und Adipositas. 3. Auflage. Springer.</a:t>
            </a:r>
          </a:p>
          <a:p>
            <a:pPr marL="0" indent="-457200">
              <a:buNone/>
            </a:pPr>
            <a:r>
              <a:rPr lang="de-DE" sz="1100" dirty="0" err="1">
                <a:latin typeface="+mj-lt"/>
              </a:rPr>
              <a:t>Grimminger</a:t>
            </a:r>
            <a:r>
              <a:rPr lang="de-DE" sz="1100" dirty="0">
                <a:latin typeface="+mj-lt"/>
              </a:rPr>
              <a:t>-Seidensticker, E., Korte, J., Möhwald, A., &amp; Trojan, J. (2019). Körperunzufriedenheit, Angsterleben und Präferenzen didaktischer Inszenierungen im 	Sportunterricht der Grundschule. </a:t>
            </a:r>
            <a:r>
              <a:rPr lang="de-DE" sz="1100" i="1" dirty="0">
                <a:latin typeface="+mj-lt"/>
              </a:rPr>
              <a:t>ZSF Zeitschrift für sportpädagogische Forschung</a:t>
            </a:r>
            <a:r>
              <a:rPr lang="de-DE" sz="1100" dirty="0">
                <a:latin typeface="+mj-lt"/>
              </a:rPr>
              <a:t>, 7(2), 73-87.</a:t>
            </a:r>
          </a:p>
          <a:p>
            <a:pPr marL="0" indent="-457200">
              <a:buNone/>
            </a:pPr>
            <a:r>
              <a:rPr lang="en-US" sz="1100" dirty="0">
                <a:latin typeface="+mj-lt"/>
              </a:rPr>
              <a:t>Holland, G., &amp; Tiggemann, M. (2016). A systematic review of the impact of the use of social networking sites on body image and disordered eating outcomes. </a:t>
            </a:r>
            <a:r>
              <a:rPr lang="en-US" sz="1100" i="1" dirty="0">
                <a:latin typeface="+mj-lt"/>
              </a:rPr>
              <a:t>Body image, 17</a:t>
            </a:r>
            <a:r>
              <a:rPr lang="en-US" sz="1100" dirty="0">
                <a:latin typeface="+mj-lt"/>
              </a:rPr>
              <a:t>, 100-	110.</a:t>
            </a:r>
          </a:p>
          <a:p>
            <a:pPr marL="0" indent="0" algn="just">
              <a:buNone/>
            </a:pPr>
            <a:endParaRPr lang="en-US" sz="1100" dirty="0">
              <a:latin typeface="+mn-lt"/>
            </a:endParaRPr>
          </a:p>
        </p:txBody>
      </p:sp>
      <p:sp>
        <p:nvSpPr>
          <p:cNvPr id="4" name="Foliennummernplatzhalter 3">
            <a:extLst>
              <a:ext uri="{FF2B5EF4-FFF2-40B4-BE49-F238E27FC236}">
                <a16:creationId xmlns:a16="http://schemas.microsoft.com/office/drawing/2014/main" id="{CEA0949D-6085-481E-B244-665569D5E917}"/>
              </a:ext>
            </a:extLst>
          </p:cNvPr>
          <p:cNvSpPr>
            <a:spLocks noGrp="1"/>
          </p:cNvSpPr>
          <p:nvPr>
            <p:ph type="sldNum" sz="quarter" idx="4"/>
          </p:nvPr>
        </p:nvSpPr>
        <p:spPr/>
        <p:txBody>
          <a:bodyPr/>
          <a:lstStyle/>
          <a:p>
            <a:pPr>
              <a:defRPr/>
            </a:pPr>
            <a:fld id="{AFCF9BA9-AB08-46E1-A235-3AC71B2FE2C1}" type="slidenum">
              <a:rPr lang="de-DE" altLang="de-DE" sz="1333" smtClean="0">
                <a:solidFill>
                  <a:srgbClr val="D8413E"/>
                </a:solidFill>
                <a:latin typeface="Arial" panose="020B0604020202020204" pitchFamily="34" charset="0"/>
                <a:cs typeface="Arial" panose="020B0604020202020204" pitchFamily="34" charset="0"/>
              </a:rPr>
              <a:pPr>
                <a:defRPr/>
              </a:pPr>
              <a:t>40</a:t>
            </a:fld>
            <a:endParaRPr lang="de-DE" altLang="de-DE" sz="1333" dirty="0">
              <a:solidFill>
                <a:srgbClr val="D8413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12770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804FAF-6BE2-2463-4A3F-862E8772BD0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CDDB403-8B66-8509-5FCC-0255E3D0EBB6}"/>
              </a:ext>
            </a:extLst>
          </p:cNvPr>
          <p:cNvSpPr>
            <a:spLocks noGrp="1"/>
          </p:cNvSpPr>
          <p:nvPr>
            <p:ph type="title"/>
          </p:nvPr>
        </p:nvSpPr>
        <p:spPr>
          <a:xfrm>
            <a:off x="609601" y="406399"/>
            <a:ext cx="10979151" cy="646337"/>
          </a:xfrm>
        </p:spPr>
        <p:txBody>
          <a:bodyPr/>
          <a:lstStyle/>
          <a:p>
            <a:r>
              <a:rPr lang="de-DE" dirty="0">
                <a:latin typeface="+mj-lt"/>
              </a:rPr>
              <a:t>Basisliteratur</a:t>
            </a:r>
          </a:p>
        </p:txBody>
      </p:sp>
      <p:sp>
        <p:nvSpPr>
          <p:cNvPr id="3" name="Inhaltsplatzhalter 2">
            <a:extLst>
              <a:ext uri="{FF2B5EF4-FFF2-40B4-BE49-F238E27FC236}">
                <a16:creationId xmlns:a16="http://schemas.microsoft.com/office/drawing/2014/main" id="{3A1FF45E-AE4D-69EA-E967-4B244C58B92D}"/>
              </a:ext>
            </a:extLst>
          </p:cNvPr>
          <p:cNvSpPr>
            <a:spLocks noGrp="1"/>
          </p:cNvSpPr>
          <p:nvPr>
            <p:ph idx="1"/>
          </p:nvPr>
        </p:nvSpPr>
        <p:spPr>
          <a:xfrm>
            <a:off x="609601" y="1088740"/>
            <a:ext cx="10979151" cy="4680520"/>
          </a:xfrm>
        </p:spPr>
        <p:txBody>
          <a:bodyPr/>
          <a:lstStyle/>
          <a:p>
            <a:pPr marL="0" indent="0" algn="just">
              <a:buNone/>
            </a:pPr>
            <a:r>
              <a:rPr lang="de-DE" altLang="de-DE" sz="1100" dirty="0">
                <a:latin typeface="+mn-lt"/>
              </a:rPr>
              <a:t>Klapp, K. &amp; </a:t>
            </a:r>
            <a:r>
              <a:rPr lang="de-DE" altLang="de-DE" sz="1100" dirty="0" err="1">
                <a:latin typeface="+mn-lt"/>
              </a:rPr>
              <a:t>Klotter</a:t>
            </a:r>
            <a:r>
              <a:rPr lang="de-DE" altLang="de-DE" sz="1100" dirty="0">
                <a:latin typeface="+mn-lt"/>
              </a:rPr>
              <a:t>, J. (2019). #Fitness vs. #</a:t>
            </a:r>
            <a:r>
              <a:rPr lang="de-DE" altLang="de-DE" sz="1100" dirty="0" err="1">
                <a:latin typeface="+mn-lt"/>
              </a:rPr>
              <a:t>BodyPositivity</a:t>
            </a:r>
            <a:r>
              <a:rPr lang="de-DE" altLang="de-DE" sz="1100" dirty="0">
                <a:latin typeface="+mn-lt"/>
              </a:rPr>
              <a:t> – die unterschiedliche soziale Konstruktion von Gesundheit auf Instagram. Prävention und 	Gesundheit, 14(4), 362-367.</a:t>
            </a:r>
          </a:p>
          <a:p>
            <a:pPr marL="0" indent="0" algn="just">
              <a:buNone/>
            </a:pPr>
            <a:endParaRPr lang="de-DE" sz="1100" dirty="0">
              <a:latin typeface="+mn-lt"/>
            </a:endParaRPr>
          </a:p>
          <a:p>
            <a:pPr marL="0" marR="0" lvl="0" indent="0" algn="just" defTabSz="457200" rtl="0" eaLnBrk="1" fontAlgn="base" latinLnBrk="0" hangingPunct="1">
              <a:lnSpc>
                <a:spcPct val="110000"/>
              </a:lnSpc>
              <a:spcBef>
                <a:spcPct val="20000"/>
              </a:spcBef>
              <a:spcAft>
                <a:spcPct val="0"/>
              </a:spcAft>
              <a:buClr>
                <a:srgbClr val="D8413E"/>
              </a:buClr>
              <a:buSzTx/>
              <a:buFont typeface="Symbol" panose="05050102010706020507" pitchFamily="18" charset="2"/>
              <a:buNone/>
              <a:tabLst/>
              <a:defRPr/>
            </a:pPr>
            <a:r>
              <a:rPr lang="de-DE" altLang="de-DE" sz="1100" dirty="0">
                <a:latin typeface="+mn-lt"/>
              </a:rPr>
              <a:t>MPFS (2021). JIM-Studie 2021: Basisuntersuchung zum Medienumgang 12- bis 19-Jähriger. https://</a:t>
            </a:r>
            <a:r>
              <a:rPr lang="de-DE" altLang="de-DE" sz="1100" dirty="0" err="1">
                <a:latin typeface="+mn-lt"/>
              </a:rPr>
              <a:t>www.mpfs.de</a:t>
            </a:r>
            <a:r>
              <a:rPr lang="de-DE" altLang="de-DE" sz="1100" dirty="0">
                <a:latin typeface="+mn-lt"/>
              </a:rPr>
              <a:t>/</a:t>
            </a:r>
            <a:r>
              <a:rPr lang="de-DE" altLang="de-DE" sz="1100" dirty="0" err="1">
                <a:latin typeface="+mn-lt"/>
              </a:rPr>
              <a:t>fileadmin</a:t>
            </a:r>
            <a:r>
              <a:rPr lang="de-DE" altLang="de-DE" sz="1100" dirty="0">
                <a:latin typeface="+mn-lt"/>
              </a:rPr>
              <a:t>/</a:t>
            </a:r>
            <a:r>
              <a:rPr lang="de-DE" altLang="de-DE" sz="1100" dirty="0" err="1">
                <a:latin typeface="+mn-lt"/>
              </a:rPr>
              <a:t>files</a:t>
            </a:r>
            <a:r>
              <a:rPr lang="de-DE" altLang="de-DE" sz="1100" dirty="0">
                <a:latin typeface="+mn-lt"/>
              </a:rPr>
              <a:t>/Studien/ JIM/2021/JIM-	Studie_2021_barrierefrei.pdf. </a:t>
            </a:r>
            <a:endParaRPr lang="de-DE" sz="1100" dirty="0">
              <a:latin typeface="+mn-lt"/>
            </a:endParaRPr>
          </a:p>
          <a:p>
            <a:pPr marL="0" indent="0" algn="just">
              <a:buNone/>
            </a:pPr>
            <a:r>
              <a:rPr lang="de-DE" sz="1100" dirty="0" err="1">
                <a:latin typeface="+mn-lt"/>
              </a:rPr>
              <a:t>Nymoen</a:t>
            </a:r>
            <a:r>
              <a:rPr lang="de-DE" sz="1100" dirty="0">
                <a:latin typeface="+mn-lt"/>
              </a:rPr>
              <a:t>, O. (2021). Einflussreiche Körper, in O. </a:t>
            </a:r>
            <a:r>
              <a:rPr lang="de-DE" sz="1100" dirty="0" err="1">
                <a:latin typeface="+mn-lt"/>
              </a:rPr>
              <a:t>Nymoen</a:t>
            </a:r>
            <a:r>
              <a:rPr lang="de-DE" sz="1100" dirty="0">
                <a:latin typeface="+mn-lt"/>
              </a:rPr>
              <a:t> (Hrsg.) </a:t>
            </a:r>
            <a:r>
              <a:rPr lang="de-DE" sz="1100" i="1" dirty="0">
                <a:latin typeface="+mn-lt"/>
              </a:rPr>
              <a:t>Influencer. Die Ideologie der Werbekörper</a:t>
            </a:r>
            <a:r>
              <a:rPr lang="de-DE" sz="1100" dirty="0">
                <a:latin typeface="+mn-lt"/>
              </a:rPr>
              <a:t>. Suhrkamp.</a:t>
            </a:r>
          </a:p>
          <a:p>
            <a:pPr marL="0" indent="0" algn="just">
              <a:buNone/>
            </a:pPr>
            <a:r>
              <a:rPr lang="de-DE" altLang="de-DE" sz="1100" dirty="0" err="1">
                <a:latin typeface="+mn-lt"/>
              </a:rPr>
              <a:t>Pürgstaller</a:t>
            </a:r>
            <a:r>
              <a:rPr lang="de-DE" altLang="de-DE" sz="1100" dirty="0">
                <a:latin typeface="+mn-lt"/>
              </a:rPr>
              <a:t>, E. (2023). (Im)</a:t>
            </a:r>
            <a:r>
              <a:rPr lang="de-DE" altLang="de-DE" sz="1100" dirty="0" err="1">
                <a:latin typeface="+mn-lt"/>
              </a:rPr>
              <a:t>perfect</a:t>
            </a:r>
            <a:r>
              <a:rPr lang="de-DE" altLang="de-DE" sz="1100" dirty="0">
                <a:latin typeface="+mn-lt"/>
              </a:rPr>
              <a:t> </a:t>
            </a:r>
            <a:r>
              <a:rPr lang="de-DE" altLang="de-DE" sz="1100" dirty="0" err="1">
                <a:latin typeface="+mn-lt"/>
              </a:rPr>
              <a:t>Bodies</a:t>
            </a:r>
            <a:r>
              <a:rPr lang="de-DE" altLang="de-DE" sz="1100" dirty="0">
                <a:latin typeface="+mn-lt"/>
              </a:rPr>
              <a:t> 2.0 – Body </a:t>
            </a:r>
            <a:r>
              <a:rPr lang="de-DE" altLang="de-DE" sz="1100" dirty="0" err="1">
                <a:latin typeface="+mn-lt"/>
              </a:rPr>
              <a:t>Concepts</a:t>
            </a:r>
            <a:r>
              <a:rPr lang="de-DE" altLang="de-DE" sz="1100" dirty="0">
                <a:latin typeface="+mn-lt"/>
              </a:rPr>
              <a:t> in </a:t>
            </a:r>
            <a:r>
              <a:rPr lang="de-DE" altLang="de-DE" sz="1100" dirty="0" err="1">
                <a:latin typeface="+mn-lt"/>
              </a:rPr>
              <a:t>Current</a:t>
            </a:r>
            <a:r>
              <a:rPr lang="de-DE" altLang="de-DE" sz="1100" dirty="0">
                <a:latin typeface="+mn-lt"/>
              </a:rPr>
              <a:t> </a:t>
            </a:r>
            <a:r>
              <a:rPr lang="de-DE" altLang="de-DE" sz="1100" dirty="0" err="1">
                <a:latin typeface="+mn-lt"/>
              </a:rPr>
              <a:t>Bodily</a:t>
            </a:r>
            <a:r>
              <a:rPr lang="de-DE" altLang="de-DE" sz="1100" dirty="0">
                <a:latin typeface="+mn-lt"/>
              </a:rPr>
              <a:t> Practice. Vierteljahrschrift für wissenschaftliche Pädagogik, 99 (2023), 48-61 </a:t>
            </a:r>
            <a:endParaRPr lang="de-DE" sz="1100" dirty="0">
              <a:latin typeface="+mn-lt"/>
            </a:endParaRPr>
          </a:p>
          <a:p>
            <a:pPr marL="0" indent="0" algn="just">
              <a:buNone/>
            </a:pPr>
            <a:r>
              <a:rPr lang="de-DE" sz="1100" dirty="0" err="1">
                <a:latin typeface="+mn-lt"/>
              </a:rPr>
              <a:t>Raggatt</a:t>
            </a:r>
            <a:r>
              <a:rPr lang="de-DE" sz="1100" dirty="0">
                <a:latin typeface="+mn-lt"/>
              </a:rPr>
              <a:t>, M. Wright, C.J., </a:t>
            </a:r>
            <a:r>
              <a:rPr lang="de-DE" sz="1100" dirty="0" err="1">
                <a:latin typeface="+mn-lt"/>
              </a:rPr>
              <a:t>Carrotte</a:t>
            </a:r>
            <a:r>
              <a:rPr lang="de-DE" sz="1100" dirty="0">
                <a:latin typeface="+mn-lt"/>
              </a:rPr>
              <a:t>, E., Jenkinson, R., Mulgrew, K., </a:t>
            </a:r>
            <a:r>
              <a:rPr lang="de-DE" sz="1100" dirty="0" err="1">
                <a:latin typeface="+mn-lt"/>
              </a:rPr>
              <a:t>Prichard</a:t>
            </a:r>
            <a:r>
              <a:rPr lang="de-DE" sz="1100" dirty="0">
                <a:latin typeface="+mn-lt"/>
              </a:rPr>
              <a:t>, I., &amp; Lim, M.S.C. (2018). “I </a:t>
            </a:r>
            <a:r>
              <a:rPr lang="de-DE" sz="1100" dirty="0" err="1">
                <a:latin typeface="+mn-lt"/>
              </a:rPr>
              <a:t>aspire</a:t>
            </a:r>
            <a:r>
              <a:rPr lang="de-DE" sz="1100" dirty="0">
                <a:latin typeface="+mn-lt"/>
              </a:rPr>
              <a:t> </a:t>
            </a:r>
            <a:r>
              <a:rPr lang="de-DE" sz="1100" dirty="0" err="1">
                <a:latin typeface="+mn-lt"/>
              </a:rPr>
              <a:t>to</a:t>
            </a:r>
            <a:r>
              <a:rPr lang="de-DE" sz="1100" dirty="0">
                <a:latin typeface="+mn-lt"/>
              </a:rPr>
              <a:t> </a:t>
            </a:r>
            <a:r>
              <a:rPr lang="de-DE" sz="1100" dirty="0" err="1">
                <a:latin typeface="+mn-lt"/>
              </a:rPr>
              <a:t>look</a:t>
            </a:r>
            <a:r>
              <a:rPr lang="de-DE" sz="1100" dirty="0">
                <a:latin typeface="+mn-lt"/>
              </a:rPr>
              <a:t> and </a:t>
            </a:r>
            <a:r>
              <a:rPr lang="de-DE" sz="1100" dirty="0" err="1">
                <a:latin typeface="+mn-lt"/>
              </a:rPr>
              <a:t>feel</a:t>
            </a:r>
            <a:r>
              <a:rPr lang="de-DE" sz="1100" dirty="0">
                <a:latin typeface="+mn-lt"/>
              </a:rPr>
              <a:t> </a:t>
            </a:r>
            <a:r>
              <a:rPr lang="de-DE" sz="1100" dirty="0" err="1">
                <a:latin typeface="+mn-lt"/>
              </a:rPr>
              <a:t>healthy</a:t>
            </a:r>
            <a:r>
              <a:rPr lang="de-DE" sz="1100" dirty="0">
                <a:latin typeface="+mn-lt"/>
              </a:rPr>
              <a:t> like </a:t>
            </a:r>
            <a:r>
              <a:rPr lang="de-DE" sz="1100" dirty="0" err="1">
                <a:latin typeface="+mn-lt"/>
              </a:rPr>
              <a:t>the</a:t>
            </a:r>
            <a:r>
              <a:rPr lang="de-DE" sz="1100" dirty="0">
                <a:latin typeface="+mn-lt"/>
              </a:rPr>
              <a:t> </a:t>
            </a:r>
            <a:r>
              <a:rPr lang="de-DE" sz="1100" dirty="0" err="1">
                <a:latin typeface="+mn-lt"/>
              </a:rPr>
              <a:t>posts</a:t>
            </a:r>
            <a:r>
              <a:rPr lang="de-DE" sz="1100" dirty="0">
                <a:latin typeface="+mn-lt"/>
              </a:rPr>
              <a:t> </a:t>
            </a:r>
            <a:r>
              <a:rPr lang="de-DE" sz="1100" dirty="0" err="1">
                <a:latin typeface="+mn-lt"/>
              </a:rPr>
              <a:t>convey</a:t>
            </a:r>
            <a:r>
              <a:rPr lang="de-DE" sz="1100" dirty="0">
                <a:latin typeface="+mn-lt"/>
              </a:rPr>
              <a:t>”: </a:t>
            </a:r>
            <a:r>
              <a:rPr lang="de-DE" sz="1100" dirty="0" err="1">
                <a:latin typeface="+mn-lt"/>
              </a:rPr>
              <a:t>engagement</a:t>
            </a:r>
            <a:r>
              <a:rPr lang="de-DE" sz="1100" dirty="0">
                <a:latin typeface="+mn-lt"/>
              </a:rPr>
              <a:t> 	</a:t>
            </a:r>
            <a:r>
              <a:rPr lang="de-DE" sz="1100" dirty="0" err="1">
                <a:latin typeface="+mn-lt"/>
              </a:rPr>
              <a:t>with</a:t>
            </a:r>
            <a:r>
              <a:rPr lang="de-DE" sz="1100" dirty="0">
                <a:latin typeface="+mn-lt"/>
              </a:rPr>
              <a:t> </a:t>
            </a:r>
            <a:r>
              <a:rPr lang="de-DE" sz="1100" dirty="0" err="1">
                <a:latin typeface="+mn-lt"/>
              </a:rPr>
              <a:t>fitness</a:t>
            </a:r>
            <a:r>
              <a:rPr lang="de-DE" sz="1100" dirty="0">
                <a:latin typeface="+mn-lt"/>
              </a:rPr>
              <a:t> </a:t>
            </a:r>
            <a:r>
              <a:rPr lang="de-DE" sz="1100" dirty="0" err="1">
                <a:latin typeface="+mn-lt"/>
              </a:rPr>
              <a:t>inspiration</a:t>
            </a:r>
            <a:r>
              <a:rPr lang="de-DE" sz="1100" dirty="0">
                <a:latin typeface="+mn-lt"/>
              </a:rPr>
              <a:t> on social </a:t>
            </a:r>
            <a:r>
              <a:rPr lang="de-DE" sz="1100" dirty="0" err="1">
                <a:latin typeface="+mn-lt"/>
              </a:rPr>
              <a:t>media</a:t>
            </a:r>
            <a:r>
              <a:rPr lang="de-DE" sz="1100" dirty="0">
                <a:latin typeface="+mn-lt"/>
              </a:rPr>
              <a:t> and </a:t>
            </a:r>
            <a:r>
              <a:rPr lang="de-DE" sz="1100" dirty="0" err="1">
                <a:latin typeface="+mn-lt"/>
              </a:rPr>
              <a:t>perceptions</a:t>
            </a:r>
            <a:r>
              <a:rPr lang="de-DE" sz="1100" dirty="0">
                <a:latin typeface="+mn-lt"/>
              </a:rPr>
              <a:t> </a:t>
            </a:r>
            <a:r>
              <a:rPr lang="de-DE" sz="1100" dirty="0" err="1">
                <a:latin typeface="+mn-lt"/>
              </a:rPr>
              <a:t>of</a:t>
            </a:r>
            <a:r>
              <a:rPr lang="de-DE" sz="1100" dirty="0">
                <a:latin typeface="+mn-lt"/>
              </a:rPr>
              <a:t> </a:t>
            </a:r>
            <a:r>
              <a:rPr lang="de-DE" sz="1100" dirty="0" err="1">
                <a:latin typeface="+mn-lt"/>
              </a:rPr>
              <a:t>its</a:t>
            </a:r>
            <a:r>
              <a:rPr lang="de-DE" sz="1100" dirty="0">
                <a:latin typeface="+mn-lt"/>
              </a:rPr>
              <a:t> </a:t>
            </a:r>
            <a:r>
              <a:rPr lang="de-DE" sz="1100" dirty="0" err="1">
                <a:latin typeface="+mn-lt"/>
              </a:rPr>
              <a:t>influence</a:t>
            </a:r>
            <a:r>
              <a:rPr lang="de-DE" sz="1100" dirty="0">
                <a:latin typeface="+mn-lt"/>
              </a:rPr>
              <a:t> on </a:t>
            </a:r>
            <a:r>
              <a:rPr lang="de-DE" sz="1100" dirty="0" err="1">
                <a:latin typeface="+mn-lt"/>
              </a:rPr>
              <a:t>health</a:t>
            </a:r>
            <a:r>
              <a:rPr lang="de-DE" sz="1100" dirty="0">
                <a:latin typeface="+mn-lt"/>
              </a:rPr>
              <a:t> and </a:t>
            </a:r>
            <a:r>
              <a:rPr lang="de-DE" sz="1100" dirty="0" err="1">
                <a:latin typeface="+mn-lt"/>
              </a:rPr>
              <a:t>wellbeing</a:t>
            </a:r>
            <a:r>
              <a:rPr lang="de-DE" sz="1100" dirty="0">
                <a:latin typeface="+mn-lt"/>
              </a:rPr>
              <a:t>. BMC Public Health, 18, 1002. 	https://</a:t>
            </a:r>
            <a:r>
              <a:rPr lang="de-DE" sz="1100" dirty="0" err="1">
                <a:latin typeface="+mn-lt"/>
              </a:rPr>
              <a:t>doi.org</a:t>
            </a:r>
            <a:r>
              <a:rPr lang="de-DE" sz="1100" dirty="0">
                <a:latin typeface="+mn-lt"/>
              </a:rPr>
              <a:t>/10.1186/s12889-018-5930-7</a:t>
            </a:r>
          </a:p>
          <a:p>
            <a:pPr marL="0" indent="0" algn="just">
              <a:buNone/>
            </a:pPr>
            <a:r>
              <a:rPr lang="de-DE" sz="1100" dirty="0" err="1">
                <a:latin typeface="+mn-lt"/>
              </a:rPr>
              <a:t>Rehlinghaus</a:t>
            </a:r>
            <a:r>
              <a:rPr lang="de-DE" sz="1100" dirty="0">
                <a:latin typeface="+mn-lt"/>
              </a:rPr>
              <a:t>, K. (2024). Lehren und Lernen mit und über Medien im Sportunterricht. German Journal </a:t>
            </a:r>
            <a:r>
              <a:rPr lang="de-DE" sz="1100" dirty="0" err="1">
                <a:latin typeface="+mn-lt"/>
              </a:rPr>
              <a:t>of</a:t>
            </a:r>
            <a:r>
              <a:rPr lang="de-DE" sz="1100" dirty="0">
                <a:latin typeface="+mn-lt"/>
              </a:rPr>
              <a:t> </a:t>
            </a:r>
            <a:r>
              <a:rPr lang="de-DE" sz="1100" dirty="0" err="1">
                <a:latin typeface="+mn-lt"/>
              </a:rPr>
              <a:t>Exercise</a:t>
            </a:r>
            <a:r>
              <a:rPr lang="de-DE" sz="1100" dirty="0">
                <a:latin typeface="+mn-lt"/>
              </a:rPr>
              <a:t> and Sport Research, 1-10</a:t>
            </a:r>
          </a:p>
          <a:p>
            <a:pPr marL="0" indent="0" algn="just">
              <a:buNone/>
            </a:pPr>
            <a:r>
              <a:rPr lang="de-DE" sz="1100" dirty="0">
                <a:latin typeface="+mn-lt"/>
              </a:rPr>
              <a:t>Ruin, S. (2015</a:t>
            </a:r>
            <a:r>
              <a:rPr lang="de-DE" sz="1100" i="1" dirty="0">
                <a:latin typeface="+mn-lt"/>
              </a:rPr>
              <a:t>). Körperbilder in Schulsportkonzepten. Eine körpersoziologische Untersuchung</a:t>
            </a:r>
            <a:r>
              <a:rPr lang="de-DE" sz="1100" dirty="0">
                <a:latin typeface="+mn-lt"/>
              </a:rPr>
              <a:t>. Schulsportforschung, 7. Logos.</a:t>
            </a:r>
          </a:p>
          <a:p>
            <a:pPr marL="0" indent="0" algn="just">
              <a:buNone/>
            </a:pPr>
            <a:r>
              <a:rPr lang="de-DE" altLang="de-DE" sz="1100" dirty="0" err="1">
                <a:latin typeface="+mn-lt"/>
              </a:rPr>
              <a:t>Shiling</a:t>
            </a:r>
            <a:r>
              <a:rPr lang="de-DE" altLang="de-DE" sz="1100" dirty="0">
                <a:latin typeface="+mn-lt"/>
              </a:rPr>
              <a:t>, C. (2012). The </a:t>
            </a:r>
            <a:r>
              <a:rPr lang="de-DE" altLang="de-DE" sz="1100" dirty="0" err="1">
                <a:latin typeface="+mn-lt"/>
              </a:rPr>
              <a:t>body</a:t>
            </a:r>
            <a:r>
              <a:rPr lang="de-DE" altLang="de-DE" sz="1100" dirty="0">
                <a:latin typeface="+mn-lt"/>
              </a:rPr>
              <a:t> and </a:t>
            </a:r>
            <a:r>
              <a:rPr lang="de-DE" altLang="de-DE" sz="1100" dirty="0" err="1">
                <a:latin typeface="+mn-lt"/>
              </a:rPr>
              <a:t>society</a:t>
            </a:r>
            <a:r>
              <a:rPr lang="de-DE" altLang="de-DE" sz="1100" dirty="0">
                <a:latin typeface="+mn-lt"/>
              </a:rPr>
              <a:t> </a:t>
            </a:r>
            <a:r>
              <a:rPr lang="de-DE" altLang="de-DE" sz="1100" dirty="0" err="1">
                <a:latin typeface="+mn-lt"/>
              </a:rPr>
              <a:t>theory</a:t>
            </a:r>
            <a:r>
              <a:rPr lang="de-DE" altLang="de-DE" sz="1100" dirty="0">
                <a:latin typeface="+mn-lt"/>
              </a:rPr>
              <a:t> (3. Aufl.) Sage. </a:t>
            </a:r>
          </a:p>
          <a:p>
            <a:pPr marL="0" indent="0" algn="just">
              <a:buNone/>
            </a:pPr>
            <a:r>
              <a:rPr lang="de-DE" sz="1100" dirty="0">
                <a:latin typeface="+mn-lt"/>
              </a:rPr>
              <a:t>Thome, M. (2023). </a:t>
            </a:r>
            <a:r>
              <a:rPr lang="de-DE" sz="1100" i="1" dirty="0">
                <a:latin typeface="+mn-lt"/>
              </a:rPr>
              <a:t>Fünf Tipps: Wie unterscheide ich KI-Bilder von echten Fotografien? Künstliche Intelligenz. GEO</a:t>
            </a:r>
            <a:r>
              <a:rPr lang="de-DE" sz="1100" dirty="0">
                <a:latin typeface="+mn-lt"/>
              </a:rPr>
              <a:t>. Abrufbar unter: </a:t>
            </a:r>
            <a:r>
              <a:rPr lang="de-DE" sz="1100" dirty="0">
                <a:latin typeface="+mn-lt"/>
                <a:hlinkClick r:id="rId3"/>
              </a:rPr>
              <a:t>https://www.geo.de/wissen/forschung-und-</a:t>
            </a:r>
            <a:r>
              <a:rPr lang="de-DE" sz="1100" dirty="0">
                <a:latin typeface="+mn-lt"/>
              </a:rPr>
              <a:t>	</a:t>
            </a:r>
            <a:r>
              <a:rPr lang="de-DE" sz="1100" dirty="0" err="1">
                <a:latin typeface="+mn-lt"/>
              </a:rPr>
              <a:t>technik</a:t>
            </a:r>
            <a:r>
              <a:rPr lang="de-DE" sz="1100" dirty="0">
                <a:latin typeface="+mn-lt"/>
              </a:rPr>
              <a:t>/so-erkennen-sie-von-ki-erstellte-bilder-im-netz-33394102.html</a:t>
            </a:r>
          </a:p>
          <a:p>
            <a:pPr marL="0" indent="0" algn="just">
              <a:buNone/>
            </a:pPr>
            <a:r>
              <a:rPr lang="de-DE" sz="1100" dirty="0">
                <a:latin typeface="+mn-lt"/>
              </a:rPr>
              <a:t>Thiel, A., John, J.M., &amp; Gropper, H. (2020). Körpernormen und Körperdevianzen. In C. Breuer, C. Joisten &amp; W. Schmidt (Hrsg.), </a:t>
            </a:r>
            <a:r>
              <a:rPr lang="de-DE" sz="1100" i="1" dirty="0">
                <a:latin typeface="+mn-lt"/>
              </a:rPr>
              <a:t>Vierter Deutscher Kinder-und 	Jugendsportbericht.</a:t>
            </a:r>
            <a:r>
              <a:rPr lang="de-DE" sz="1100" dirty="0">
                <a:latin typeface="+mn-lt"/>
              </a:rPr>
              <a:t> </a:t>
            </a:r>
            <a:r>
              <a:rPr lang="de-DE" sz="1100" i="1" dirty="0">
                <a:latin typeface="+mn-lt"/>
              </a:rPr>
              <a:t>Gesundheit, Leistung und Gesellschaft </a:t>
            </a:r>
            <a:r>
              <a:rPr lang="de-DE" sz="1100" dirty="0">
                <a:latin typeface="+mn-lt"/>
              </a:rPr>
              <a:t>(S. 307–329). Hofmann.</a:t>
            </a:r>
          </a:p>
          <a:p>
            <a:pPr marL="0" indent="0" algn="just">
              <a:buNone/>
            </a:pPr>
            <a:r>
              <a:rPr lang="de-DE" sz="1100" dirty="0">
                <a:latin typeface="+mn-lt"/>
                <a:ea typeface="Calibri" panose="020F0502020204030204" pitchFamily="34" charset="0"/>
                <a:cs typeface="Times New Roman" panose="02020603050405020304" pitchFamily="18" charset="0"/>
              </a:rPr>
              <a:t>Wendeborn, T. (2022). Der Zusammenhang zwischen Fachlichkeit und Digitalisierung im Sportunterricht. </a:t>
            </a:r>
            <a:r>
              <a:rPr lang="de-DE" sz="1100" i="1" dirty="0" err="1">
                <a:latin typeface="+mn-lt"/>
                <a:ea typeface="Calibri" panose="020F0502020204030204" pitchFamily="34" charset="0"/>
                <a:cs typeface="Times New Roman" panose="02020603050405020304" pitchFamily="18" charset="0"/>
              </a:rPr>
              <a:t>sportunterricht</a:t>
            </a:r>
            <a:r>
              <a:rPr lang="de-DE" sz="1100" dirty="0">
                <a:latin typeface="+mn-lt"/>
                <a:ea typeface="Calibri" panose="020F0502020204030204" pitchFamily="34" charset="0"/>
                <a:cs typeface="Times New Roman" panose="02020603050405020304" pitchFamily="18" charset="0"/>
              </a:rPr>
              <a:t>, 71(12), 532-536.</a:t>
            </a:r>
          </a:p>
          <a:p>
            <a:pPr marL="0" indent="0" algn="just">
              <a:buNone/>
            </a:pPr>
            <a:endParaRPr lang="de-DE" sz="1100" dirty="0">
              <a:latin typeface="+mn-lt"/>
            </a:endParaRPr>
          </a:p>
        </p:txBody>
      </p:sp>
      <p:sp>
        <p:nvSpPr>
          <p:cNvPr id="4" name="Foliennummernplatzhalter 3">
            <a:extLst>
              <a:ext uri="{FF2B5EF4-FFF2-40B4-BE49-F238E27FC236}">
                <a16:creationId xmlns:a16="http://schemas.microsoft.com/office/drawing/2014/main" id="{42662E01-C588-0781-B4BA-0A95523D6D2B}"/>
              </a:ext>
            </a:extLst>
          </p:cNvPr>
          <p:cNvSpPr>
            <a:spLocks noGrp="1"/>
          </p:cNvSpPr>
          <p:nvPr>
            <p:ph type="sldNum" sz="quarter" idx="4"/>
          </p:nvPr>
        </p:nvSpPr>
        <p:spPr/>
        <p:txBody>
          <a:bodyPr/>
          <a:lstStyle/>
          <a:p>
            <a:pPr>
              <a:defRPr/>
            </a:pPr>
            <a:fld id="{AFCF9BA9-AB08-46E1-A235-3AC71B2FE2C1}" type="slidenum">
              <a:rPr lang="de-DE" altLang="de-DE" sz="1333" smtClean="0">
                <a:solidFill>
                  <a:srgbClr val="D8413E"/>
                </a:solidFill>
                <a:latin typeface="Arial" panose="020B0604020202020204" pitchFamily="34" charset="0"/>
                <a:cs typeface="Arial" panose="020B0604020202020204" pitchFamily="34" charset="0"/>
              </a:rPr>
              <a:pPr>
                <a:defRPr/>
              </a:pPr>
              <a:t>41</a:t>
            </a:fld>
            <a:endParaRPr lang="de-DE" altLang="de-DE" sz="1333" dirty="0">
              <a:solidFill>
                <a:srgbClr val="D8413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36900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9B1DF-D5AD-F088-4C65-3CCFD7357187}"/>
            </a:ext>
          </a:extLst>
        </p:cNvPr>
        <p:cNvGrpSpPr/>
        <p:nvPr/>
      </p:nvGrpSpPr>
      <p:grpSpPr>
        <a:xfrm>
          <a:off x="0" y="0"/>
          <a:ext cx="0" cy="0"/>
          <a:chOff x="0" y="0"/>
          <a:chExt cx="0" cy="0"/>
        </a:xfrm>
      </p:grpSpPr>
      <p:sp>
        <p:nvSpPr>
          <p:cNvPr id="6" name="Rechteck 5">
            <a:extLst>
              <a:ext uri="{FF2B5EF4-FFF2-40B4-BE49-F238E27FC236}">
                <a16:creationId xmlns:a16="http://schemas.microsoft.com/office/drawing/2014/main" id="{F39332B6-93E6-08E8-D6F7-4C0DD694181F}"/>
              </a:ext>
            </a:extLst>
          </p:cNvPr>
          <p:cNvSpPr/>
          <p:nvPr/>
        </p:nvSpPr>
        <p:spPr>
          <a:xfrm>
            <a:off x="551384" y="763078"/>
            <a:ext cx="1342784" cy="217650"/>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2" name="Abgerundete rechteckige Legende 11">
            <a:extLst>
              <a:ext uri="{FF2B5EF4-FFF2-40B4-BE49-F238E27FC236}">
                <a16:creationId xmlns:a16="http://schemas.microsoft.com/office/drawing/2014/main" id="{0DA5507C-EBD3-E0D5-A84A-3FCBE1F8084B}"/>
              </a:ext>
            </a:extLst>
          </p:cNvPr>
          <p:cNvSpPr/>
          <p:nvPr/>
        </p:nvSpPr>
        <p:spPr>
          <a:xfrm>
            <a:off x="695431" y="1143020"/>
            <a:ext cx="3024305" cy="720080"/>
          </a:xfrm>
          <a:prstGeom prst="wedgeRoundRectCallout">
            <a:avLst>
              <a:gd name="adj1" fmla="val -37472"/>
              <a:gd name="adj2" fmla="val 284176"/>
              <a:gd name="adj3" fmla="val 16667"/>
            </a:avLst>
          </a:prstGeom>
          <a:solidFill>
            <a:srgbClr val="FF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r>
              <a:rPr lang="de-DE" dirty="0">
                <a:solidFill>
                  <a:schemeClr val="tx1"/>
                </a:solidFill>
              </a:rPr>
              <a:t>Wer kennt die drei Personen?</a:t>
            </a:r>
          </a:p>
        </p:txBody>
      </p:sp>
      <p:sp>
        <p:nvSpPr>
          <p:cNvPr id="2" name="Titel 1">
            <a:extLst>
              <a:ext uri="{FF2B5EF4-FFF2-40B4-BE49-F238E27FC236}">
                <a16:creationId xmlns:a16="http://schemas.microsoft.com/office/drawing/2014/main" id="{92B69852-AFE2-09A7-A67F-E0A5A514254E}"/>
              </a:ext>
            </a:extLst>
          </p:cNvPr>
          <p:cNvSpPr>
            <a:spLocks noGrp="1"/>
          </p:cNvSpPr>
          <p:nvPr>
            <p:ph type="title"/>
          </p:nvPr>
        </p:nvSpPr>
        <p:spPr/>
        <p:txBody>
          <a:bodyPr/>
          <a:lstStyle/>
          <a:p>
            <a:r>
              <a:rPr lang="de-DE" dirty="0"/>
              <a:t>Umfrage</a:t>
            </a:r>
          </a:p>
        </p:txBody>
      </p:sp>
      <p:sp>
        <p:nvSpPr>
          <p:cNvPr id="3" name="Datumsplatzhalter 2">
            <a:extLst>
              <a:ext uri="{FF2B5EF4-FFF2-40B4-BE49-F238E27FC236}">
                <a16:creationId xmlns:a16="http://schemas.microsoft.com/office/drawing/2014/main" id="{77510A19-6BFF-393D-BFA7-1F76ADB79381}"/>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5" name="Foliennummernplatzhalter 4">
            <a:extLst>
              <a:ext uri="{FF2B5EF4-FFF2-40B4-BE49-F238E27FC236}">
                <a16:creationId xmlns:a16="http://schemas.microsoft.com/office/drawing/2014/main" id="{AF42C01C-A01C-800D-4946-D7E984C46603}"/>
              </a:ext>
            </a:extLst>
          </p:cNvPr>
          <p:cNvSpPr>
            <a:spLocks noGrp="1"/>
          </p:cNvSpPr>
          <p:nvPr>
            <p:ph type="sldNum" sz="quarter" idx="16"/>
          </p:nvPr>
        </p:nvSpPr>
        <p:spPr/>
        <p:txBody>
          <a:bodyPr/>
          <a:lstStyle/>
          <a:p>
            <a:r>
              <a:rPr lang="de-DE"/>
              <a:t>Seite </a:t>
            </a:r>
            <a:fld id="{CE6CAF4D-DD0D-4F34-9F3A-F974D54A280A}" type="slidenum">
              <a:rPr lang="de-DE" smtClean="0"/>
              <a:pPr/>
              <a:t>5</a:t>
            </a:fld>
            <a:endParaRPr lang="de-DE" dirty="0"/>
          </a:p>
        </p:txBody>
      </p:sp>
      <p:pic>
        <p:nvPicPr>
          <p:cNvPr id="11" name="Grafik 10">
            <a:extLst>
              <a:ext uri="{FF2B5EF4-FFF2-40B4-BE49-F238E27FC236}">
                <a16:creationId xmlns:a16="http://schemas.microsoft.com/office/drawing/2014/main" id="{FFD0627B-FAC3-5B9A-5B86-5C4FED6E0E6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1018" y="2379713"/>
            <a:ext cx="1800720" cy="1800720"/>
          </a:xfrm>
          <a:prstGeom prst="rect">
            <a:avLst/>
          </a:prstGeom>
        </p:spPr>
      </p:pic>
      <p:sp>
        <p:nvSpPr>
          <p:cNvPr id="13" name="Abgerundete rechteckige Legende 12">
            <a:extLst>
              <a:ext uri="{FF2B5EF4-FFF2-40B4-BE49-F238E27FC236}">
                <a16:creationId xmlns:a16="http://schemas.microsoft.com/office/drawing/2014/main" id="{22D21D05-5B27-21CB-F0A6-92139D55572F}"/>
              </a:ext>
            </a:extLst>
          </p:cNvPr>
          <p:cNvSpPr/>
          <p:nvPr/>
        </p:nvSpPr>
        <p:spPr>
          <a:xfrm>
            <a:off x="1271463" y="2946043"/>
            <a:ext cx="3637801" cy="720080"/>
          </a:xfrm>
          <a:prstGeom prst="wedgeRoundRectCallout">
            <a:avLst>
              <a:gd name="adj1" fmla="val -54826"/>
              <a:gd name="adj2" fmla="val 36000"/>
              <a:gd name="adj3" fmla="val 16667"/>
            </a:avLst>
          </a:prstGeom>
          <a:solidFill>
            <a:srgbClr val="FF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r>
              <a:rPr lang="de-DE" dirty="0">
                <a:solidFill>
                  <a:schemeClr val="tx1"/>
                </a:solidFill>
              </a:rPr>
              <a:t>Wer nutzt regelmäßig </a:t>
            </a:r>
            <a:r>
              <a:rPr lang="de-DE" dirty="0" err="1">
                <a:solidFill>
                  <a:schemeClr val="tx1"/>
                </a:solidFill>
              </a:rPr>
              <a:t>Social</a:t>
            </a:r>
            <a:r>
              <a:rPr lang="de-DE" dirty="0">
                <a:solidFill>
                  <a:schemeClr val="tx1"/>
                </a:solidFill>
              </a:rPr>
              <a:t> Media? </a:t>
            </a:r>
            <a:br>
              <a:rPr lang="de-DE" dirty="0">
                <a:solidFill>
                  <a:schemeClr val="tx1"/>
                </a:solidFill>
              </a:rPr>
            </a:br>
            <a:r>
              <a:rPr lang="de-DE" dirty="0">
                <a:solidFill>
                  <a:schemeClr val="tx1"/>
                </a:solidFill>
              </a:rPr>
              <a:t>(Instagram, Snapchat, YouTube,…)</a:t>
            </a:r>
          </a:p>
        </p:txBody>
      </p:sp>
      <p:sp>
        <p:nvSpPr>
          <p:cNvPr id="14" name="Abgerundete rechteckige Legende 13">
            <a:extLst>
              <a:ext uri="{FF2B5EF4-FFF2-40B4-BE49-F238E27FC236}">
                <a16:creationId xmlns:a16="http://schemas.microsoft.com/office/drawing/2014/main" id="{66C6A9BD-CCD4-D8D3-9A39-7DE45E8825D2}"/>
              </a:ext>
            </a:extLst>
          </p:cNvPr>
          <p:cNvSpPr/>
          <p:nvPr/>
        </p:nvSpPr>
        <p:spPr>
          <a:xfrm>
            <a:off x="3009920" y="4824790"/>
            <a:ext cx="1657794" cy="720080"/>
          </a:xfrm>
          <a:prstGeom prst="wedgeRoundRectCallout">
            <a:avLst>
              <a:gd name="adj1" fmla="val -161083"/>
              <a:gd name="adj2" fmla="val -219284"/>
              <a:gd name="adj3" fmla="val 16667"/>
            </a:avLst>
          </a:prstGeom>
          <a:solidFill>
            <a:srgbClr val="FF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r>
              <a:rPr lang="de-DE" dirty="0">
                <a:solidFill>
                  <a:schemeClr val="tx1"/>
                </a:solidFill>
              </a:rPr>
              <a:t>…und wofür?</a:t>
            </a:r>
          </a:p>
        </p:txBody>
      </p:sp>
      <p:pic>
        <p:nvPicPr>
          <p:cNvPr id="15" name="Grafik 14">
            <a:extLst>
              <a:ext uri="{FF2B5EF4-FFF2-40B4-BE49-F238E27FC236}">
                <a16:creationId xmlns:a16="http://schemas.microsoft.com/office/drawing/2014/main" id="{018CE14E-B826-046A-FDD8-214F1BF5BD18}"/>
              </a:ext>
            </a:extLst>
          </p:cNvPr>
          <p:cNvPicPr>
            <a:picLocks noChangeAspect="1"/>
          </p:cNvPicPr>
          <p:nvPr/>
        </p:nvPicPr>
        <p:blipFill rotWithShape="1">
          <a:blip r:embed="rId5"/>
          <a:srcRect t="5213" b="8698"/>
          <a:stretch/>
        </p:blipFill>
        <p:spPr>
          <a:xfrm>
            <a:off x="7363358" y="1296479"/>
            <a:ext cx="2212221" cy="4121545"/>
          </a:xfrm>
          <a:prstGeom prst="rect">
            <a:avLst/>
          </a:prstGeom>
        </p:spPr>
      </p:pic>
      <p:pic>
        <p:nvPicPr>
          <p:cNvPr id="16" name="Grafik 15">
            <a:extLst>
              <a:ext uri="{FF2B5EF4-FFF2-40B4-BE49-F238E27FC236}">
                <a16:creationId xmlns:a16="http://schemas.microsoft.com/office/drawing/2014/main" id="{0F4395D0-94FE-EF34-9E42-CE177FC8E176}"/>
              </a:ext>
            </a:extLst>
          </p:cNvPr>
          <p:cNvPicPr>
            <a:picLocks noChangeAspect="1"/>
          </p:cNvPicPr>
          <p:nvPr/>
        </p:nvPicPr>
        <p:blipFill rotWithShape="1">
          <a:blip r:embed="rId6"/>
          <a:srcRect t="5211" b="8698"/>
          <a:stretch/>
        </p:blipFill>
        <p:spPr>
          <a:xfrm>
            <a:off x="4989889" y="1296479"/>
            <a:ext cx="2212221" cy="4121545"/>
          </a:xfrm>
          <a:prstGeom prst="rect">
            <a:avLst/>
          </a:prstGeom>
        </p:spPr>
      </p:pic>
      <p:pic>
        <p:nvPicPr>
          <p:cNvPr id="17" name="Grafik 16">
            <a:extLst>
              <a:ext uri="{FF2B5EF4-FFF2-40B4-BE49-F238E27FC236}">
                <a16:creationId xmlns:a16="http://schemas.microsoft.com/office/drawing/2014/main" id="{728112C1-EB06-B8C5-38B5-FF2600ED0ACE}"/>
              </a:ext>
            </a:extLst>
          </p:cNvPr>
          <p:cNvPicPr>
            <a:picLocks noChangeAspect="1"/>
          </p:cNvPicPr>
          <p:nvPr/>
        </p:nvPicPr>
        <p:blipFill rotWithShape="1">
          <a:blip r:embed="rId7"/>
          <a:srcRect t="5211" b="8698"/>
          <a:stretch/>
        </p:blipFill>
        <p:spPr>
          <a:xfrm>
            <a:off x="9752952" y="1296478"/>
            <a:ext cx="2212221" cy="4121545"/>
          </a:xfrm>
          <a:prstGeom prst="rect">
            <a:avLst/>
          </a:prstGeom>
        </p:spPr>
      </p:pic>
      <p:sp>
        <p:nvSpPr>
          <p:cNvPr id="7" name="Fußzeilenplatzhalter 4">
            <a:extLst>
              <a:ext uri="{FF2B5EF4-FFF2-40B4-BE49-F238E27FC236}">
                <a16:creationId xmlns:a16="http://schemas.microsoft.com/office/drawing/2014/main" id="{071C9BDD-4D6D-4447-D5EC-54311F1CB3D5}"/>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
        <p:nvSpPr>
          <p:cNvPr id="4" name="Textfeld 3">
            <a:extLst>
              <a:ext uri="{FF2B5EF4-FFF2-40B4-BE49-F238E27FC236}">
                <a16:creationId xmlns:a16="http://schemas.microsoft.com/office/drawing/2014/main" id="{8184DC32-A0E3-1BC7-D1C9-C65FADC6075B}"/>
              </a:ext>
            </a:extLst>
          </p:cNvPr>
          <p:cNvSpPr txBox="1"/>
          <p:nvPr/>
        </p:nvSpPr>
        <p:spPr>
          <a:xfrm rot="5400000">
            <a:off x="10812321" y="5162428"/>
            <a:ext cx="2441432" cy="24622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de-DE" altLang="de-DE" sz="1000" spc="70" dirty="0">
                <a:solidFill>
                  <a:schemeClr val="bg1">
                    <a:lumMod val="65000"/>
                  </a:schemeClr>
                </a:solidFill>
              </a:rPr>
              <a:t>§ 60a UrhG (Unterricht und Lehre)</a:t>
            </a:r>
          </a:p>
        </p:txBody>
      </p:sp>
    </p:spTree>
    <p:extLst>
      <p:ext uri="{BB962C8B-B14F-4D97-AF65-F5344CB8AC3E}">
        <p14:creationId xmlns:p14="http://schemas.microsoft.com/office/powerpoint/2010/main" val="6919731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108EB6E5-8BFC-6575-6691-9B5C04C88C35}"/>
              </a:ext>
            </a:extLst>
          </p:cNvPr>
          <p:cNvSpPr/>
          <p:nvPr/>
        </p:nvSpPr>
        <p:spPr>
          <a:xfrm>
            <a:off x="576815" y="763078"/>
            <a:ext cx="5663201" cy="213221"/>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4" name="Datumsplatzhalter 3">
            <a:extLst>
              <a:ext uri="{FF2B5EF4-FFF2-40B4-BE49-F238E27FC236}">
                <a16:creationId xmlns:a16="http://schemas.microsoft.com/office/drawing/2014/main" id="{95C03D67-D4DC-4221-B9C3-3CA0FEF4E364}"/>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6" name="Foliennummernplatzhalter 5">
            <a:extLst>
              <a:ext uri="{FF2B5EF4-FFF2-40B4-BE49-F238E27FC236}">
                <a16:creationId xmlns:a16="http://schemas.microsoft.com/office/drawing/2014/main" id="{706E6F94-2925-4EFE-BE37-4236471A10AF}"/>
              </a:ext>
            </a:extLst>
          </p:cNvPr>
          <p:cNvSpPr>
            <a:spLocks noGrp="1"/>
          </p:cNvSpPr>
          <p:nvPr>
            <p:ph type="sldNum" sz="quarter" idx="16"/>
          </p:nvPr>
        </p:nvSpPr>
        <p:spPr/>
        <p:txBody>
          <a:bodyPr/>
          <a:lstStyle/>
          <a:p>
            <a:r>
              <a:rPr lang="de-DE"/>
              <a:t>Seite </a:t>
            </a:r>
            <a:fld id="{CE6CAF4D-DD0D-4F34-9F3A-F974D54A280A}" type="slidenum">
              <a:rPr lang="de-DE" smtClean="0"/>
              <a:pPr/>
              <a:t>6</a:t>
            </a:fld>
            <a:endParaRPr lang="de-DE" dirty="0"/>
          </a:p>
        </p:txBody>
      </p:sp>
      <p:sp>
        <p:nvSpPr>
          <p:cNvPr id="28" name="Titel 1">
            <a:extLst>
              <a:ext uri="{FF2B5EF4-FFF2-40B4-BE49-F238E27FC236}">
                <a16:creationId xmlns:a16="http://schemas.microsoft.com/office/drawing/2014/main" id="{A80C89D8-B44B-4C25-A0AB-E260A4BC2E2A}"/>
              </a:ext>
            </a:extLst>
          </p:cNvPr>
          <p:cNvSpPr txBox="1">
            <a:spLocks/>
          </p:cNvSpPr>
          <p:nvPr/>
        </p:nvSpPr>
        <p:spPr>
          <a:xfrm>
            <a:off x="576233" y="510615"/>
            <a:ext cx="10063733" cy="562769"/>
          </a:xfrm>
          <a:prstGeom prst="rect">
            <a:avLst/>
          </a:prstGeom>
        </p:spPr>
        <p:txBody>
          <a:bodyPr vert="horz" lIns="0" tIns="0" rIns="0" bIns="0" rtlCol="0" anchor="t">
            <a:noAutofit/>
          </a:bodyPr>
          <a:lstStyle>
            <a:lvl1pPr algn="l" defTabSz="914400" rtl="0" eaLnBrk="1" latinLnBrk="0" hangingPunct="1">
              <a:lnSpc>
                <a:spcPct val="100000"/>
              </a:lnSpc>
              <a:spcBef>
                <a:spcPct val="0"/>
              </a:spcBef>
              <a:buNone/>
              <a:defRPr sz="2800" kern="1200" spc="30" baseline="0">
                <a:solidFill>
                  <a:schemeClr val="tx1"/>
                </a:solidFill>
                <a:latin typeface="+mj-lt"/>
                <a:ea typeface="+mj-ea"/>
                <a:cs typeface="+mj-cs"/>
              </a:defRPr>
            </a:lvl1pPr>
          </a:lstStyle>
          <a:p>
            <a:r>
              <a:rPr lang="de-DE" dirty="0"/>
              <a:t>Das erklärte Hauptziel der Fortbildung</a:t>
            </a:r>
          </a:p>
        </p:txBody>
      </p:sp>
      <p:graphicFrame>
        <p:nvGraphicFramePr>
          <p:cNvPr id="8" name="Tabelle 7">
            <a:extLst>
              <a:ext uri="{FF2B5EF4-FFF2-40B4-BE49-F238E27FC236}">
                <a16:creationId xmlns:a16="http://schemas.microsoft.com/office/drawing/2014/main" id="{1071CF00-2073-EF24-8492-B16A99BAF2DE}"/>
              </a:ext>
            </a:extLst>
          </p:cNvPr>
          <p:cNvGraphicFramePr>
            <a:graphicFrameLocks noGrp="1"/>
          </p:cNvGraphicFramePr>
          <p:nvPr>
            <p:extLst>
              <p:ext uri="{D42A27DB-BD31-4B8C-83A1-F6EECF244321}">
                <p14:modId xmlns:p14="http://schemas.microsoft.com/office/powerpoint/2010/main" val="2268411843"/>
              </p:ext>
            </p:extLst>
          </p:nvPr>
        </p:nvGraphicFramePr>
        <p:xfrm>
          <a:off x="576233" y="1556792"/>
          <a:ext cx="11064904" cy="4104456"/>
        </p:xfrm>
        <a:graphic>
          <a:graphicData uri="http://schemas.openxmlformats.org/drawingml/2006/table">
            <a:tbl>
              <a:tblPr firstRow="1" bandRow="1">
                <a:tableStyleId>{68D230F3-CF80-4859-8CE7-A43EE81993B5}</a:tableStyleId>
              </a:tblPr>
              <a:tblGrid>
                <a:gridCol w="5532452">
                  <a:extLst>
                    <a:ext uri="{9D8B030D-6E8A-4147-A177-3AD203B41FA5}">
                      <a16:colId xmlns:a16="http://schemas.microsoft.com/office/drawing/2014/main" val="3584453271"/>
                    </a:ext>
                  </a:extLst>
                </a:gridCol>
                <a:gridCol w="5532452">
                  <a:extLst>
                    <a:ext uri="{9D8B030D-6E8A-4147-A177-3AD203B41FA5}">
                      <a16:colId xmlns:a16="http://schemas.microsoft.com/office/drawing/2014/main" val="2434975255"/>
                    </a:ext>
                  </a:extLst>
                </a:gridCol>
              </a:tblGrid>
              <a:tr h="682475">
                <a:tc>
                  <a:txBody>
                    <a:bodyPr/>
                    <a:lstStyle/>
                    <a:p>
                      <a:r>
                        <a:rPr lang="de-DE" dirty="0">
                          <a:solidFill>
                            <a:schemeClr val="tx1"/>
                          </a:solidFill>
                        </a:rPr>
                        <a:t>Unterstützende Funktionen für Schülerinnen und Schüler</a:t>
                      </a:r>
                    </a:p>
                  </a:txBody>
                  <a:tcPr/>
                </a:tc>
                <a:tc>
                  <a:txBody>
                    <a:bodyPr/>
                    <a:lstStyle/>
                    <a:p>
                      <a:r>
                        <a:rPr lang="de-DE" dirty="0">
                          <a:solidFill>
                            <a:schemeClr val="tx1"/>
                          </a:solidFill>
                        </a:rPr>
                        <a:t>Entlastende Funktionen für Sportlehrer und Sportlehrerinnen</a:t>
                      </a:r>
                    </a:p>
                  </a:txBody>
                  <a:tcPr/>
                </a:tc>
                <a:extLst>
                  <a:ext uri="{0D108BD9-81ED-4DB2-BD59-A6C34878D82A}">
                    <a16:rowId xmlns:a16="http://schemas.microsoft.com/office/drawing/2014/main" val="2827632726"/>
                  </a:ext>
                </a:extLst>
              </a:tr>
              <a:tr h="442916">
                <a:tc>
                  <a:txBody>
                    <a:bodyPr/>
                    <a:lstStyle/>
                    <a:p>
                      <a:r>
                        <a:rPr lang="de-DE" dirty="0"/>
                        <a:t>Kognitive Aktivierung und (Ko-)Konstruktion</a:t>
                      </a:r>
                    </a:p>
                  </a:txBody>
                  <a:tcPr anchor="ctr"/>
                </a:tc>
                <a:tc>
                  <a:txBody>
                    <a:bodyPr/>
                    <a:lstStyle/>
                    <a:p>
                      <a:r>
                        <a:rPr lang="de-DE" dirty="0"/>
                        <a:t>Klassenführung und Klassenorganisation</a:t>
                      </a:r>
                    </a:p>
                  </a:txBody>
                  <a:tcPr anchor="ctr"/>
                </a:tc>
                <a:extLst>
                  <a:ext uri="{0D108BD9-81ED-4DB2-BD59-A6C34878D82A}">
                    <a16:rowId xmlns:a16="http://schemas.microsoft.com/office/drawing/2014/main" val="3901590903"/>
                  </a:ext>
                </a:extLst>
              </a:tr>
              <a:tr h="442916">
                <a:tc gridSpan="2">
                  <a:txBody>
                    <a:bodyPr/>
                    <a:lstStyle/>
                    <a:p>
                      <a:pPr algn="ctr"/>
                      <a:r>
                        <a:rPr lang="de-DE" dirty="0"/>
                        <a:t>Schaffung eines lernförderlichen Unterrichtsklimas</a:t>
                      </a:r>
                    </a:p>
                  </a:txBody>
                  <a:tcPr anchor="ctr"/>
                </a:tc>
                <a:tc hMerge="1">
                  <a:txBody>
                    <a:bodyPr/>
                    <a:lstStyle/>
                    <a:p>
                      <a:endParaRPr lang="de-DE" dirty="0"/>
                    </a:p>
                  </a:txBody>
                  <a:tcPr/>
                </a:tc>
                <a:extLst>
                  <a:ext uri="{0D108BD9-81ED-4DB2-BD59-A6C34878D82A}">
                    <a16:rowId xmlns:a16="http://schemas.microsoft.com/office/drawing/2014/main" val="3663788385"/>
                  </a:ext>
                </a:extLst>
              </a:tr>
              <a:tr h="764485">
                <a:tc>
                  <a:txBody>
                    <a:bodyPr/>
                    <a:lstStyle/>
                    <a:p>
                      <a:r>
                        <a:rPr lang="de-DE" dirty="0"/>
                        <a:t>Individualisiertes, forschendes und kollaboratives Lernen</a:t>
                      </a:r>
                    </a:p>
                  </a:txBody>
                  <a:tcPr anchor="ctr"/>
                </a:tc>
                <a:tc>
                  <a:txBody>
                    <a:bodyPr/>
                    <a:lstStyle/>
                    <a:p>
                      <a:r>
                        <a:rPr lang="de-DE" dirty="0"/>
                        <a:t>Leistungsbewertung und – </a:t>
                      </a:r>
                      <a:r>
                        <a:rPr lang="de-DE" dirty="0" err="1"/>
                        <a:t>dokumentation</a:t>
                      </a:r>
                      <a:endParaRPr lang="de-DE" dirty="0"/>
                    </a:p>
                  </a:txBody>
                  <a:tcPr anchor="ctr"/>
                </a:tc>
                <a:extLst>
                  <a:ext uri="{0D108BD9-81ED-4DB2-BD59-A6C34878D82A}">
                    <a16:rowId xmlns:a16="http://schemas.microsoft.com/office/drawing/2014/main" val="2171020776"/>
                  </a:ext>
                </a:extLst>
              </a:tr>
              <a:tr h="442916">
                <a:tc gridSpan="2">
                  <a:txBody>
                    <a:bodyPr/>
                    <a:lstStyle/>
                    <a:p>
                      <a:pPr algn="ctr"/>
                      <a:r>
                        <a:rPr lang="de-DE" dirty="0"/>
                        <a:t>Adaptivität und Feedback, Kommunikation und Kollaboration</a:t>
                      </a:r>
                    </a:p>
                  </a:txBody>
                  <a:tcPr anchor="ctr"/>
                </a:tc>
                <a:tc hMerge="1">
                  <a:txBody>
                    <a:bodyPr/>
                    <a:lstStyle/>
                    <a:p>
                      <a:endParaRPr lang="de-DE" dirty="0"/>
                    </a:p>
                  </a:txBody>
                  <a:tcPr/>
                </a:tc>
                <a:extLst>
                  <a:ext uri="{0D108BD9-81ED-4DB2-BD59-A6C34878D82A}">
                    <a16:rowId xmlns:a16="http://schemas.microsoft.com/office/drawing/2014/main" val="1209245318"/>
                  </a:ext>
                </a:extLst>
              </a:tr>
              <a:tr h="442916">
                <a:tc gridSpan="2">
                  <a:txBody>
                    <a:bodyPr/>
                    <a:lstStyle/>
                    <a:p>
                      <a:pPr algn="ctr"/>
                      <a:r>
                        <a:rPr lang="de-DE" dirty="0"/>
                        <a:t>Visualisierung und angereicherte Realitäten</a:t>
                      </a:r>
                    </a:p>
                  </a:txBody>
                  <a:tcPr anchor="ctr"/>
                </a:tc>
                <a:tc hMerge="1">
                  <a:txBody>
                    <a:bodyPr/>
                    <a:lstStyle/>
                    <a:p>
                      <a:endParaRPr lang="de-DE" dirty="0"/>
                    </a:p>
                  </a:txBody>
                  <a:tcPr/>
                </a:tc>
                <a:extLst>
                  <a:ext uri="{0D108BD9-81ED-4DB2-BD59-A6C34878D82A}">
                    <a16:rowId xmlns:a16="http://schemas.microsoft.com/office/drawing/2014/main" val="3481425322"/>
                  </a:ext>
                </a:extLst>
              </a:tr>
              <a:tr h="442916">
                <a:tc gridSpan="2">
                  <a:txBody>
                    <a:bodyPr/>
                    <a:lstStyle/>
                    <a:p>
                      <a:pPr algn="ctr"/>
                      <a:r>
                        <a:rPr lang="de-DE" dirty="0"/>
                        <a:t>Daten- und Informationssammlungen</a:t>
                      </a:r>
                    </a:p>
                  </a:txBody>
                  <a:tcPr anchor="ctr"/>
                </a:tc>
                <a:tc hMerge="1">
                  <a:txBody>
                    <a:bodyPr/>
                    <a:lstStyle/>
                    <a:p>
                      <a:endParaRPr lang="de-DE" dirty="0"/>
                    </a:p>
                  </a:txBody>
                  <a:tcPr/>
                </a:tc>
                <a:extLst>
                  <a:ext uri="{0D108BD9-81ED-4DB2-BD59-A6C34878D82A}">
                    <a16:rowId xmlns:a16="http://schemas.microsoft.com/office/drawing/2014/main" val="2896307050"/>
                  </a:ext>
                </a:extLst>
              </a:tr>
              <a:tr h="442916">
                <a:tc gridSpan="2">
                  <a:txBody>
                    <a:bodyPr/>
                    <a:lstStyle/>
                    <a:p>
                      <a:pPr algn="ctr"/>
                      <a:r>
                        <a:rPr lang="de-DE" dirty="0"/>
                        <a:t>Erhöhung Lern- und Leistungsbereitschaft der Schüler und Schülerinnen</a:t>
                      </a:r>
                    </a:p>
                  </a:txBody>
                  <a:tcPr anchor="ctr"/>
                </a:tc>
                <a:tc hMerge="1">
                  <a:txBody>
                    <a:bodyPr/>
                    <a:lstStyle/>
                    <a:p>
                      <a:endParaRPr lang="de-DE" dirty="0"/>
                    </a:p>
                  </a:txBody>
                  <a:tcPr/>
                </a:tc>
                <a:extLst>
                  <a:ext uri="{0D108BD9-81ED-4DB2-BD59-A6C34878D82A}">
                    <a16:rowId xmlns:a16="http://schemas.microsoft.com/office/drawing/2014/main" val="672535199"/>
                  </a:ext>
                </a:extLst>
              </a:tr>
            </a:tbl>
          </a:graphicData>
        </a:graphic>
      </p:graphicFrame>
      <p:sp>
        <p:nvSpPr>
          <p:cNvPr id="9" name="Textfeld 8">
            <a:extLst>
              <a:ext uri="{FF2B5EF4-FFF2-40B4-BE49-F238E27FC236}">
                <a16:creationId xmlns:a16="http://schemas.microsoft.com/office/drawing/2014/main" id="{1E8F1727-EFF5-C67C-A4CF-559959541828}"/>
              </a:ext>
            </a:extLst>
          </p:cNvPr>
          <p:cNvSpPr txBox="1"/>
          <p:nvPr/>
        </p:nvSpPr>
        <p:spPr>
          <a:xfrm>
            <a:off x="576233" y="5736456"/>
            <a:ext cx="11064904" cy="180819"/>
          </a:xfrm>
          <a:prstGeom prst="rect">
            <a:avLst/>
          </a:prstGeom>
          <a:noFill/>
        </p:spPr>
        <p:txBody>
          <a:bodyPr wrap="square" lIns="0" tIns="0" rIns="0" bIns="0" rtlCol="0">
            <a:spAutoFit/>
          </a:bodyPr>
          <a:lstStyle/>
          <a:p>
            <a:pPr algn="l">
              <a:lnSpc>
                <a:spcPct val="113000"/>
              </a:lnSpc>
            </a:pPr>
            <a:r>
              <a:rPr lang="de-DE" sz="1100" dirty="0"/>
              <a:t>Tab. 1: Unterstützende und entlastende Funktionen digitaler Medien (Wendeborn, 2022 in Anlehnung an </a:t>
            </a:r>
            <a:r>
              <a:rPr lang="de-DE" sz="1100" dirty="0" err="1"/>
              <a:t>Rothgangel</a:t>
            </a:r>
            <a:r>
              <a:rPr lang="de-DE" sz="1100" dirty="0"/>
              <a:t>, 2022)</a:t>
            </a:r>
          </a:p>
        </p:txBody>
      </p:sp>
      <p:pic>
        <p:nvPicPr>
          <p:cNvPr id="13" name="Grafik 12">
            <a:extLst>
              <a:ext uri="{FF2B5EF4-FFF2-40B4-BE49-F238E27FC236}">
                <a16:creationId xmlns:a16="http://schemas.microsoft.com/office/drawing/2014/main" id="{40F67128-0005-EBB6-72CB-ADF9F3BBD6F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03519" y="3715022"/>
            <a:ext cx="700847" cy="700847"/>
          </a:xfrm>
          <a:prstGeom prst="rect">
            <a:avLst/>
          </a:prstGeom>
        </p:spPr>
      </p:pic>
      <p:pic>
        <p:nvPicPr>
          <p:cNvPr id="14" name="Grafik 13">
            <a:extLst>
              <a:ext uri="{FF2B5EF4-FFF2-40B4-BE49-F238E27FC236}">
                <a16:creationId xmlns:a16="http://schemas.microsoft.com/office/drawing/2014/main" id="{6F8C7B24-E895-603A-DF5D-9EEE668910E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03520" y="4163504"/>
            <a:ext cx="700847" cy="700847"/>
          </a:xfrm>
          <a:prstGeom prst="rect">
            <a:avLst/>
          </a:prstGeom>
        </p:spPr>
      </p:pic>
      <p:pic>
        <p:nvPicPr>
          <p:cNvPr id="15" name="Grafik 14">
            <a:extLst>
              <a:ext uri="{FF2B5EF4-FFF2-40B4-BE49-F238E27FC236}">
                <a16:creationId xmlns:a16="http://schemas.microsoft.com/office/drawing/2014/main" id="{CCB1E04B-D45B-9250-7D0C-18309AACE8E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14737" y="5060393"/>
            <a:ext cx="700847" cy="700847"/>
          </a:xfrm>
          <a:prstGeom prst="rect">
            <a:avLst/>
          </a:prstGeom>
        </p:spPr>
      </p:pic>
      <p:sp>
        <p:nvSpPr>
          <p:cNvPr id="2" name="Fußzeilenplatzhalter 4">
            <a:extLst>
              <a:ext uri="{FF2B5EF4-FFF2-40B4-BE49-F238E27FC236}">
                <a16:creationId xmlns:a16="http://schemas.microsoft.com/office/drawing/2014/main" id="{2D9FB3C0-83EE-29C7-C91D-82B52110DC8D}"/>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4193703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ppt_x"/>
                                          </p:val>
                                        </p:tav>
                                        <p:tav tm="100000">
                                          <p:val>
                                            <p:strVal val="#ppt_x"/>
                                          </p:val>
                                        </p:tav>
                                      </p:tavLst>
                                    </p:anim>
                                    <p:anim calcmode="lin" valueType="num">
                                      <p:cBhvr additive="base">
                                        <p:cTn id="8" dur="10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4A400-2DA7-5E01-39AD-819501EE3836}"/>
            </a:ext>
          </a:extLst>
        </p:cNvPr>
        <p:cNvGrpSpPr/>
        <p:nvPr/>
      </p:nvGrpSpPr>
      <p:grpSpPr>
        <a:xfrm>
          <a:off x="0" y="0"/>
          <a:ext cx="0" cy="0"/>
          <a:chOff x="0" y="0"/>
          <a:chExt cx="0" cy="0"/>
        </a:xfrm>
      </p:grpSpPr>
      <p:sp>
        <p:nvSpPr>
          <p:cNvPr id="13" name="Rechteck 12">
            <a:extLst>
              <a:ext uri="{FF2B5EF4-FFF2-40B4-BE49-F238E27FC236}">
                <a16:creationId xmlns:a16="http://schemas.microsoft.com/office/drawing/2014/main" id="{000475B9-4EA2-C888-B5B9-011CCBDBD9EF}"/>
              </a:ext>
            </a:extLst>
          </p:cNvPr>
          <p:cNvSpPr/>
          <p:nvPr/>
        </p:nvSpPr>
        <p:spPr>
          <a:xfrm>
            <a:off x="5988260" y="4030474"/>
            <a:ext cx="1907940" cy="253939"/>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1" name="Rechteck 10">
            <a:extLst>
              <a:ext uri="{FF2B5EF4-FFF2-40B4-BE49-F238E27FC236}">
                <a16:creationId xmlns:a16="http://schemas.microsoft.com/office/drawing/2014/main" id="{2325AC50-D337-820D-49E2-694287A7103C}"/>
              </a:ext>
            </a:extLst>
          </p:cNvPr>
          <p:cNvSpPr/>
          <p:nvPr/>
        </p:nvSpPr>
        <p:spPr>
          <a:xfrm>
            <a:off x="9306122" y="3276746"/>
            <a:ext cx="2537005" cy="253939"/>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3" name="Rechteck 2">
            <a:extLst>
              <a:ext uri="{FF2B5EF4-FFF2-40B4-BE49-F238E27FC236}">
                <a16:creationId xmlns:a16="http://schemas.microsoft.com/office/drawing/2014/main" id="{D2669571-4BBE-15E5-44C6-3D32F32DFD65}"/>
              </a:ext>
            </a:extLst>
          </p:cNvPr>
          <p:cNvSpPr/>
          <p:nvPr/>
        </p:nvSpPr>
        <p:spPr>
          <a:xfrm>
            <a:off x="6600056" y="2564904"/>
            <a:ext cx="2808312" cy="253939"/>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4" name="Datumsplatzhalter 3">
            <a:extLst>
              <a:ext uri="{FF2B5EF4-FFF2-40B4-BE49-F238E27FC236}">
                <a16:creationId xmlns:a16="http://schemas.microsoft.com/office/drawing/2014/main" id="{04E35070-72C5-3342-3866-716950A1F81C}"/>
              </a:ext>
            </a:extLst>
          </p:cNvPr>
          <p:cNvSpPr>
            <a:spLocks noGrp="1"/>
          </p:cNvSpPr>
          <p:nvPr>
            <p:ph type="dt" sz="half" idx="14"/>
          </p:nvPr>
        </p:nvSpPr>
        <p:spPr/>
        <p:txBody>
          <a:bodyPr/>
          <a:lstStyle/>
          <a:p>
            <a:fld id="{BE64F6F3-3477-4C89-9056-C92CFB29775B}" type="datetime1">
              <a:rPr lang="de-DE" smtClean="0"/>
              <a:t>23.12.25</a:t>
            </a:fld>
            <a:endParaRPr lang="de-DE" dirty="0"/>
          </a:p>
        </p:txBody>
      </p:sp>
      <p:sp>
        <p:nvSpPr>
          <p:cNvPr id="6" name="Foliennummernplatzhalter 5">
            <a:extLst>
              <a:ext uri="{FF2B5EF4-FFF2-40B4-BE49-F238E27FC236}">
                <a16:creationId xmlns:a16="http://schemas.microsoft.com/office/drawing/2014/main" id="{DB1C6740-9614-E7E5-FEA7-FCE7F9BAF564}"/>
              </a:ext>
            </a:extLst>
          </p:cNvPr>
          <p:cNvSpPr>
            <a:spLocks noGrp="1"/>
          </p:cNvSpPr>
          <p:nvPr>
            <p:ph type="sldNum" sz="quarter" idx="16"/>
          </p:nvPr>
        </p:nvSpPr>
        <p:spPr/>
        <p:txBody>
          <a:bodyPr/>
          <a:lstStyle/>
          <a:p>
            <a:r>
              <a:rPr lang="de-DE"/>
              <a:t>Seite </a:t>
            </a:r>
            <a:fld id="{CE6CAF4D-DD0D-4F34-9F3A-F974D54A280A}" type="slidenum">
              <a:rPr lang="de-DE" smtClean="0"/>
              <a:pPr/>
              <a:t>7</a:t>
            </a:fld>
            <a:endParaRPr lang="de-DE" dirty="0"/>
          </a:p>
        </p:txBody>
      </p:sp>
      <p:pic>
        <p:nvPicPr>
          <p:cNvPr id="5" name="Grafik 4">
            <a:extLst>
              <a:ext uri="{FF2B5EF4-FFF2-40B4-BE49-F238E27FC236}">
                <a16:creationId xmlns:a16="http://schemas.microsoft.com/office/drawing/2014/main" id="{6A007EA5-07AE-7A7E-0DF5-91E68AE3AB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
        <p:nvSpPr>
          <p:cNvPr id="28" name="Titel 1">
            <a:extLst>
              <a:ext uri="{FF2B5EF4-FFF2-40B4-BE49-F238E27FC236}">
                <a16:creationId xmlns:a16="http://schemas.microsoft.com/office/drawing/2014/main" id="{6B2A9438-3185-4AA4-430C-B5DE0553DD06}"/>
              </a:ext>
            </a:extLst>
          </p:cNvPr>
          <p:cNvSpPr txBox="1">
            <a:spLocks/>
          </p:cNvSpPr>
          <p:nvPr/>
        </p:nvSpPr>
        <p:spPr>
          <a:xfrm>
            <a:off x="576234" y="510616"/>
            <a:ext cx="7175950" cy="273436"/>
          </a:xfrm>
          <a:prstGeom prst="rect">
            <a:avLst/>
          </a:prstGeom>
        </p:spPr>
        <p:txBody>
          <a:bodyPr vert="horz" lIns="0" tIns="0" rIns="0" bIns="0" rtlCol="0" anchor="t">
            <a:noAutofit/>
          </a:bodyPr>
          <a:lstStyle>
            <a:lvl1pPr algn="l" defTabSz="914400" rtl="0" eaLnBrk="1" latinLnBrk="0" hangingPunct="1">
              <a:lnSpc>
                <a:spcPct val="100000"/>
              </a:lnSpc>
              <a:spcBef>
                <a:spcPct val="0"/>
              </a:spcBef>
              <a:buNone/>
              <a:defRPr sz="2800" kern="1200" spc="30" baseline="0">
                <a:solidFill>
                  <a:schemeClr val="tx1"/>
                </a:solidFill>
                <a:latin typeface="+mj-lt"/>
                <a:ea typeface="+mj-ea"/>
                <a:cs typeface="+mj-cs"/>
              </a:defRPr>
            </a:lvl1pPr>
          </a:lstStyle>
          <a:p>
            <a:r>
              <a:rPr lang="de-DE" dirty="0"/>
              <a:t>Das erklärte Hauptziel der Fortbildung</a:t>
            </a:r>
          </a:p>
        </p:txBody>
      </p:sp>
      <p:graphicFrame>
        <p:nvGraphicFramePr>
          <p:cNvPr id="8" name="Tabelle 7">
            <a:extLst>
              <a:ext uri="{FF2B5EF4-FFF2-40B4-BE49-F238E27FC236}">
                <a16:creationId xmlns:a16="http://schemas.microsoft.com/office/drawing/2014/main" id="{E1772893-FDDE-0A9E-D52C-7C644EC39C27}"/>
              </a:ext>
            </a:extLst>
          </p:cNvPr>
          <p:cNvGraphicFramePr>
            <a:graphicFrameLocks noGrp="1"/>
          </p:cNvGraphicFramePr>
          <p:nvPr/>
        </p:nvGraphicFramePr>
        <p:xfrm>
          <a:off x="550863" y="2168771"/>
          <a:ext cx="4662288" cy="2575560"/>
        </p:xfrm>
        <a:graphic>
          <a:graphicData uri="http://schemas.openxmlformats.org/drawingml/2006/table">
            <a:tbl>
              <a:tblPr firstRow="1" bandRow="1">
                <a:tableStyleId>{68D230F3-CF80-4859-8CE7-A43EE81993B5}</a:tableStyleId>
              </a:tblPr>
              <a:tblGrid>
                <a:gridCol w="2331144">
                  <a:extLst>
                    <a:ext uri="{9D8B030D-6E8A-4147-A177-3AD203B41FA5}">
                      <a16:colId xmlns:a16="http://schemas.microsoft.com/office/drawing/2014/main" val="3584453271"/>
                    </a:ext>
                  </a:extLst>
                </a:gridCol>
                <a:gridCol w="2331144">
                  <a:extLst>
                    <a:ext uri="{9D8B030D-6E8A-4147-A177-3AD203B41FA5}">
                      <a16:colId xmlns:a16="http://schemas.microsoft.com/office/drawing/2014/main" val="2434975255"/>
                    </a:ext>
                  </a:extLst>
                </a:gridCol>
              </a:tblGrid>
              <a:tr h="386444">
                <a:tc>
                  <a:txBody>
                    <a:bodyPr/>
                    <a:lstStyle/>
                    <a:p>
                      <a:r>
                        <a:rPr lang="de-DE" sz="1100" dirty="0">
                          <a:solidFill>
                            <a:schemeClr val="tx1"/>
                          </a:solidFill>
                        </a:rPr>
                        <a:t>Unterstützende Funktionen für Schüler und Schülerinnen</a:t>
                      </a:r>
                    </a:p>
                  </a:txBody>
                  <a:tcPr/>
                </a:tc>
                <a:tc>
                  <a:txBody>
                    <a:bodyPr/>
                    <a:lstStyle/>
                    <a:p>
                      <a:r>
                        <a:rPr lang="de-DE" sz="1100" dirty="0">
                          <a:solidFill>
                            <a:schemeClr val="tx1"/>
                          </a:solidFill>
                        </a:rPr>
                        <a:t>Entlastende Funktionen für Sportlehrer und Sportlehrerinnen</a:t>
                      </a:r>
                    </a:p>
                  </a:txBody>
                  <a:tcPr/>
                </a:tc>
                <a:extLst>
                  <a:ext uri="{0D108BD9-81ED-4DB2-BD59-A6C34878D82A}">
                    <a16:rowId xmlns:a16="http://schemas.microsoft.com/office/drawing/2014/main" val="2827632726"/>
                  </a:ext>
                </a:extLst>
              </a:tr>
              <a:tr h="386444">
                <a:tc>
                  <a:txBody>
                    <a:bodyPr/>
                    <a:lstStyle/>
                    <a:p>
                      <a:r>
                        <a:rPr lang="de-DE" sz="1100" dirty="0"/>
                        <a:t>Kognitive Aktivierung und (Ko-)Konstruktion</a:t>
                      </a:r>
                    </a:p>
                  </a:txBody>
                  <a:tcPr/>
                </a:tc>
                <a:tc>
                  <a:txBody>
                    <a:bodyPr/>
                    <a:lstStyle/>
                    <a:p>
                      <a:r>
                        <a:rPr lang="de-DE" sz="1100" dirty="0"/>
                        <a:t>Klassenführung und Klassenorganisation</a:t>
                      </a:r>
                    </a:p>
                  </a:txBody>
                  <a:tcPr/>
                </a:tc>
                <a:extLst>
                  <a:ext uri="{0D108BD9-81ED-4DB2-BD59-A6C34878D82A}">
                    <a16:rowId xmlns:a16="http://schemas.microsoft.com/office/drawing/2014/main" val="3901590903"/>
                  </a:ext>
                </a:extLst>
              </a:tr>
              <a:tr h="234627">
                <a:tc gridSpan="2">
                  <a:txBody>
                    <a:bodyPr/>
                    <a:lstStyle/>
                    <a:p>
                      <a:pPr algn="ctr"/>
                      <a:r>
                        <a:rPr lang="de-DE" sz="1100" dirty="0"/>
                        <a:t>Schaffung eines lernförderlichen Unterrichtsklimas</a:t>
                      </a:r>
                    </a:p>
                  </a:txBody>
                  <a:tcPr/>
                </a:tc>
                <a:tc hMerge="1">
                  <a:txBody>
                    <a:bodyPr/>
                    <a:lstStyle/>
                    <a:p>
                      <a:endParaRPr lang="de-DE" dirty="0"/>
                    </a:p>
                  </a:txBody>
                  <a:tcPr/>
                </a:tc>
                <a:extLst>
                  <a:ext uri="{0D108BD9-81ED-4DB2-BD59-A6C34878D82A}">
                    <a16:rowId xmlns:a16="http://schemas.microsoft.com/office/drawing/2014/main" val="3663788385"/>
                  </a:ext>
                </a:extLst>
              </a:tr>
              <a:tr h="386444">
                <a:tc>
                  <a:txBody>
                    <a:bodyPr/>
                    <a:lstStyle/>
                    <a:p>
                      <a:r>
                        <a:rPr lang="de-DE" sz="1100" dirty="0"/>
                        <a:t>Individualisiertes, forschendes und kollaboratives Lernen</a:t>
                      </a:r>
                    </a:p>
                  </a:txBody>
                  <a:tcPr/>
                </a:tc>
                <a:tc>
                  <a:txBody>
                    <a:bodyPr/>
                    <a:lstStyle/>
                    <a:p>
                      <a:r>
                        <a:rPr lang="de-DE" sz="1100" dirty="0"/>
                        <a:t>Leistungsbewertung und –</a:t>
                      </a:r>
                      <a:r>
                        <a:rPr lang="de-DE" sz="1100" dirty="0" err="1"/>
                        <a:t>dokumentation</a:t>
                      </a:r>
                      <a:endParaRPr lang="de-DE" sz="1100" dirty="0"/>
                    </a:p>
                  </a:txBody>
                  <a:tcPr/>
                </a:tc>
                <a:extLst>
                  <a:ext uri="{0D108BD9-81ED-4DB2-BD59-A6C34878D82A}">
                    <a16:rowId xmlns:a16="http://schemas.microsoft.com/office/drawing/2014/main" val="2171020776"/>
                  </a:ext>
                </a:extLst>
              </a:tr>
              <a:tr h="234627">
                <a:tc gridSpan="2">
                  <a:txBody>
                    <a:bodyPr/>
                    <a:lstStyle/>
                    <a:p>
                      <a:pPr algn="ctr"/>
                      <a:r>
                        <a:rPr lang="de-DE" sz="1100" dirty="0"/>
                        <a:t>Adaptivität und Feedback, Kommunikation und Kollaboration</a:t>
                      </a:r>
                    </a:p>
                  </a:txBody>
                  <a:tcPr/>
                </a:tc>
                <a:tc hMerge="1">
                  <a:txBody>
                    <a:bodyPr/>
                    <a:lstStyle/>
                    <a:p>
                      <a:endParaRPr lang="de-DE" dirty="0"/>
                    </a:p>
                  </a:txBody>
                  <a:tcPr/>
                </a:tc>
                <a:extLst>
                  <a:ext uri="{0D108BD9-81ED-4DB2-BD59-A6C34878D82A}">
                    <a16:rowId xmlns:a16="http://schemas.microsoft.com/office/drawing/2014/main" val="1209245318"/>
                  </a:ext>
                </a:extLst>
              </a:tr>
              <a:tr h="234627">
                <a:tc gridSpan="2">
                  <a:txBody>
                    <a:bodyPr/>
                    <a:lstStyle/>
                    <a:p>
                      <a:pPr algn="ctr"/>
                      <a:r>
                        <a:rPr lang="de-DE" sz="1100" dirty="0"/>
                        <a:t>Visualisierung und angereicherte Realitäten</a:t>
                      </a:r>
                    </a:p>
                  </a:txBody>
                  <a:tcPr/>
                </a:tc>
                <a:tc hMerge="1">
                  <a:txBody>
                    <a:bodyPr/>
                    <a:lstStyle/>
                    <a:p>
                      <a:endParaRPr lang="de-DE" dirty="0"/>
                    </a:p>
                  </a:txBody>
                  <a:tcPr/>
                </a:tc>
                <a:extLst>
                  <a:ext uri="{0D108BD9-81ED-4DB2-BD59-A6C34878D82A}">
                    <a16:rowId xmlns:a16="http://schemas.microsoft.com/office/drawing/2014/main" val="3481425322"/>
                  </a:ext>
                </a:extLst>
              </a:tr>
              <a:tr h="234627">
                <a:tc gridSpan="2">
                  <a:txBody>
                    <a:bodyPr/>
                    <a:lstStyle/>
                    <a:p>
                      <a:pPr algn="ctr"/>
                      <a:r>
                        <a:rPr lang="de-DE" sz="1100" dirty="0"/>
                        <a:t>Daten- und Informationssammlungen</a:t>
                      </a:r>
                    </a:p>
                  </a:txBody>
                  <a:tcPr/>
                </a:tc>
                <a:tc hMerge="1">
                  <a:txBody>
                    <a:bodyPr/>
                    <a:lstStyle/>
                    <a:p>
                      <a:endParaRPr lang="de-DE" dirty="0"/>
                    </a:p>
                  </a:txBody>
                  <a:tcPr/>
                </a:tc>
                <a:extLst>
                  <a:ext uri="{0D108BD9-81ED-4DB2-BD59-A6C34878D82A}">
                    <a16:rowId xmlns:a16="http://schemas.microsoft.com/office/drawing/2014/main" val="2896307050"/>
                  </a:ext>
                </a:extLst>
              </a:tr>
              <a:tr h="234627">
                <a:tc gridSpan="2">
                  <a:txBody>
                    <a:bodyPr/>
                    <a:lstStyle/>
                    <a:p>
                      <a:pPr algn="ctr"/>
                      <a:r>
                        <a:rPr lang="de-DE" sz="1100" dirty="0"/>
                        <a:t>Erhöhung Lern- und Leistungsbereitschaft der Schüler*innen</a:t>
                      </a:r>
                    </a:p>
                  </a:txBody>
                  <a:tcPr/>
                </a:tc>
                <a:tc hMerge="1">
                  <a:txBody>
                    <a:bodyPr/>
                    <a:lstStyle/>
                    <a:p>
                      <a:endParaRPr lang="de-DE" dirty="0"/>
                    </a:p>
                  </a:txBody>
                  <a:tcPr/>
                </a:tc>
                <a:extLst>
                  <a:ext uri="{0D108BD9-81ED-4DB2-BD59-A6C34878D82A}">
                    <a16:rowId xmlns:a16="http://schemas.microsoft.com/office/drawing/2014/main" val="672535199"/>
                  </a:ext>
                </a:extLst>
              </a:tr>
            </a:tbl>
          </a:graphicData>
        </a:graphic>
      </p:graphicFrame>
      <p:sp>
        <p:nvSpPr>
          <p:cNvPr id="9" name="Textfeld 8">
            <a:extLst>
              <a:ext uri="{FF2B5EF4-FFF2-40B4-BE49-F238E27FC236}">
                <a16:creationId xmlns:a16="http://schemas.microsoft.com/office/drawing/2014/main" id="{63F48B5B-E8D7-D774-A864-13B31FB687CB}"/>
              </a:ext>
            </a:extLst>
          </p:cNvPr>
          <p:cNvSpPr txBox="1"/>
          <p:nvPr/>
        </p:nvSpPr>
        <p:spPr>
          <a:xfrm>
            <a:off x="550863" y="4792928"/>
            <a:ext cx="4662287" cy="236731"/>
          </a:xfrm>
          <a:prstGeom prst="rect">
            <a:avLst/>
          </a:prstGeom>
          <a:noFill/>
        </p:spPr>
        <p:txBody>
          <a:bodyPr wrap="square" lIns="0" tIns="0" rIns="0" bIns="0" rtlCol="0">
            <a:spAutoFit/>
          </a:bodyPr>
          <a:lstStyle/>
          <a:p>
            <a:pPr algn="l">
              <a:lnSpc>
                <a:spcPct val="113000"/>
              </a:lnSpc>
            </a:pPr>
            <a:r>
              <a:rPr lang="de-DE" sz="700" dirty="0"/>
              <a:t>Tab. 1: Unterstützende und entlastende Funktionen digitaler Medien (Wendeborn, 2022 in Anlehnung an </a:t>
            </a:r>
            <a:r>
              <a:rPr lang="de-DE" sz="700" dirty="0" err="1"/>
              <a:t>Rothgangel</a:t>
            </a:r>
            <a:r>
              <a:rPr lang="de-DE" sz="700" dirty="0"/>
              <a:t>, 2022)</a:t>
            </a:r>
          </a:p>
        </p:txBody>
      </p:sp>
      <p:sp>
        <p:nvSpPr>
          <p:cNvPr id="7" name="Rechteck: abgerundete Ecken 20">
            <a:extLst>
              <a:ext uri="{FF2B5EF4-FFF2-40B4-BE49-F238E27FC236}">
                <a16:creationId xmlns:a16="http://schemas.microsoft.com/office/drawing/2014/main" id="{F9841D3E-774D-6E08-A413-20616FCF3A5C}"/>
              </a:ext>
            </a:extLst>
          </p:cNvPr>
          <p:cNvSpPr/>
          <p:nvPr/>
        </p:nvSpPr>
        <p:spPr>
          <a:xfrm>
            <a:off x="5449499" y="1794461"/>
            <a:ext cx="6623165" cy="3423160"/>
          </a:xfrm>
          <a:prstGeom prst="roundRect">
            <a:avLst/>
          </a:prstGeom>
          <a:no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Textfeld 9">
            <a:extLst>
              <a:ext uri="{FF2B5EF4-FFF2-40B4-BE49-F238E27FC236}">
                <a16:creationId xmlns:a16="http://schemas.microsoft.com/office/drawing/2014/main" id="{F529AB4C-A0A6-66A8-0003-0113344107E8}"/>
              </a:ext>
            </a:extLst>
          </p:cNvPr>
          <p:cNvSpPr txBox="1"/>
          <p:nvPr/>
        </p:nvSpPr>
        <p:spPr>
          <a:xfrm>
            <a:off x="5663952" y="2527611"/>
            <a:ext cx="6179175" cy="2031325"/>
          </a:xfrm>
          <a:prstGeom prst="rect">
            <a:avLst/>
          </a:prstGeom>
          <a:noFill/>
        </p:spPr>
        <p:txBody>
          <a:bodyPr wrap="square" rtlCol="0">
            <a:spAutoFit/>
          </a:bodyPr>
          <a:lstStyle/>
          <a:p>
            <a:pPr marL="285750" indent="-285750" algn="just">
              <a:spcBef>
                <a:spcPts val="1800"/>
              </a:spcBef>
              <a:buFont typeface="Wingdings" panose="05000000000000000000" pitchFamily="2" charset="2"/>
              <a:buChar char="ü"/>
            </a:pPr>
            <a:r>
              <a:rPr lang="de-DE" sz="1600" dirty="0"/>
              <a:t>der ‚</a:t>
            </a:r>
            <a:r>
              <a:rPr lang="de-DE" sz="1600" b="1" dirty="0"/>
              <a:t>Erziehende Sportunterricht</a:t>
            </a:r>
            <a:r>
              <a:rPr lang="de-DE" sz="1600" dirty="0"/>
              <a:t>‘ greift gesellschaftliche Veränderungen auf (Wendeborn et al., 2022)</a:t>
            </a:r>
            <a:endParaRPr lang="de-DE" sz="1600" dirty="0">
              <a:sym typeface="Wingdings" panose="05000000000000000000" pitchFamily="2" charset="2"/>
            </a:endParaRPr>
          </a:p>
          <a:p>
            <a:pPr marL="285750" indent="-285750" algn="just">
              <a:spcBef>
                <a:spcPts val="1800"/>
              </a:spcBef>
              <a:buFont typeface="Wingdings" panose="05000000000000000000" pitchFamily="2" charset="2"/>
              <a:buChar char="ü"/>
            </a:pPr>
            <a:r>
              <a:rPr lang="de-DE" sz="1600" dirty="0">
                <a:sym typeface="Wingdings" panose="05000000000000000000" pitchFamily="2" charset="2"/>
              </a:rPr>
              <a:t>Medienbildung als fachübergreifendes </a:t>
            </a:r>
            <a:r>
              <a:rPr lang="de-DE" sz="1600" b="1" dirty="0">
                <a:sym typeface="Wingdings" panose="05000000000000000000" pitchFamily="2" charset="2"/>
              </a:rPr>
              <a:t>Bildungs- und Erziehungsziel </a:t>
            </a:r>
            <a:r>
              <a:rPr lang="de-DE" sz="1600" dirty="0">
                <a:sym typeface="Wingdings" panose="05000000000000000000" pitchFamily="2" charset="2"/>
              </a:rPr>
              <a:t>(KMK, 2016)</a:t>
            </a:r>
          </a:p>
          <a:p>
            <a:pPr marL="285750" indent="-285750" algn="just">
              <a:spcBef>
                <a:spcPts val="1800"/>
              </a:spcBef>
              <a:buFont typeface="Wingdings" panose="05000000000000000000" pitchFamily="2" charset="2"/>
              <a:buChar char="ü"/>
            </a:pPr>
            <a:r>
              <a:rPr lang="de-DE" sz="1600" b="1" dirty="0">
                <a:sym typeface="Wingdings" panose="05000000000000000000" pitchFamily="2" charset="2"/>
              </a:rPr>
              <a:t>Medienkompetenzen</a:t>
            </a:r>
            <a:r>
              <a:rPr lang="de-DE" sz="1600" dirty="0">
                <a:sym typeface="Wingdings" panose="05000000000000000000" pitchFamily="2" charset="2"/>
              </a:rPr>
              <a:t>: Lernen </a:t>
            </a:r>
            <a:r>
              <a:rPr lang="de-DE" sz="1600" i="1" dirty="0">
                <a:sym typeface="Wingdings" panose="05000000000000000000" pitchFamily="2" charset="2"/>
              </a:rPr>
              <a:t>mit</a:t>
            </a:r>
            <a:r>
              <a:rPr lang="de-DE" sz="1600" dirty="0">
                <a:sym typeface="Wingdings" panose="05000000000000000000" pitchFamily="2" charset="2"/>
              </a:rPr>
              <a:t> und </a:t>
            </a:r>
            <a:r>
              <a:rPr lang="de-DE" sz="1600" i="1" dirty="0">
                <a:sym typeface="Wingdings" panose="05000000000000000000" pitchFamily="2" charset="2"/>
              </a:rPr>
              <a:t>über</a:t>
            </a:r>
            <a:r>
              <a:rPr lang="de-DE" sz="1600" dirty="0">
                <a:sym typeface="Wingdings" panose="05000000000000000000" pitchFamily="2" charset="2"/>
              </a:rPr>
              <a:t> Medien &amp; Kritik- und Reflexionsfähigkeiten (Wendeborn et al., 2022)</a:t>
            </a:r>
          </a:p>
        </p:txBody>
      </p:sp>
      <p:sp>
        <p:nvSpPr>
          <p:cNvPr id="15" name="Nach oben gebogener Pfeil 14">
            <a:extLst>
              <a:ext uri="{FF2B5EF4-FFF2-40B4-BE49-F238E27FC236}">
                <a16:creationId xmlns:a16="http://schemas.microsoft.com/office/drawing/2014/main" id="{9B0360A6-16B5-C165-5976-5D40FBAE3143}"/>
              </a:ext>
            </a:extLst>
          </p:cNvPr>
          <p:cNvSpPr/>
          <p:nvPr/>
        </p:nvSpPr>
        <p:spPr>
          <a:xfrm flipV="1">
            <a:off x="1127187" y="1542593"/>
            <a:ext cx="7770750" cy="572592"/>
          </a:xfrm>
          <a:prstGeom prst="bentUpArrow">
            <a:avLst/>
          </a:prstGeom>
          <a:solidFill>
            <a:srgbClr val="B4E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2" name="Textfeld 11">
            <a:extLst>
              <a:ext uri="{FF2B5EF4-FFF2-40B4-BE49-F238E27FC236}">
                <a16:creationId xmlns:a16="http://schemas.microsoft.com/office/drawing/2014/main" id="{27A3CEB8-8D34-0FEC-83F9-FCC5F2289CFD}"/>
              </a:ext>
            </a:extLst>
          </p:cNvPr>
          <p:cNvSpPr txBox="1"/>
          <p:nvPr/>
        </p:nvSpPr>
        <p:spPr>
          <a:xfrm>
            <a:off x="2320560" y="1388102"/>
            <a:ext cx="5384003" cy="276999"/>
          </a:xfrm>
          <a:prstGeom prst="rect">
            <a:avLst/>
          </a:prstGeom>
          <a:noFill/>
        </p:spPr>
        <p:txBody>
          <a:bodyPr wrap="square" rtlCol="0">
            <a:spAutoFit/>
          </a:bodyPr>
          <a:lstStyle/>
          <a:p>
            <a:pPr algn="ctr">
              <a:spcBef>
                <a:spcPts val="2400"/>
              </a:spcBef>
            </a:pPr>
            <a:r>
              <a:rPr lang="de-DE" sz="1200" b="1" spc="30" dirty="0"/>
              <a:t>UND WIESO FÜR DEN SPORTUNTERRICHT?</a:t>
            </a:r>
          </a:p>
        </p:txBody>
      </p:sp>
      <p:pic>
        <p:nvPicPr>
          <p:cNvPr id="14" name="Grafik 13">
            <a:extLst>
              <a:ext uri="{FF2B5EF4-FFF2-40B4-BE49-F238E27FC236}">
                <a16:creationId xmlns:a16="http://schemas.microsoft.com/office/drawing/2014/main" id="{C3B94D2A-32B7-AF34-8D6C-60F8ABA73AC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0838" y="876606"/>
            <a:ext cx="906884" cy="906884"/>
          </a:xfrm>
          <a:prstGeom prst="rect">
            <a:avLst/>
          </a:prstGeom>
        </p:spPr>
      </p:pic>
      <p:sp>
        <p:nvSpPr>
          <p:cNvPr id="2" name="Fußzeilenplatzhalter 4">
            <a:extLst>
              <a:ext uri="{FF2B5EF4-FFF2-40B4-BE49-F238E27FC236}">
                <a16:creationId xmlns:a16="http://schemas.microsoft.com/office/drawing/2014/main" id="{B67B53D1-69FC-2750-25FA-C27AADDFC9C1}"/>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14119872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60A943FC-E2E2-553D-0F15-D8C7A6DCD3B6}"/>
              </a:ext>
            </a:extLst>
          </p:cNvPr>
          <p:cNvSpPr/>
          <p:nvPr/>
        </p:nvSpPr>
        <p:spPr>
          <a:xfrm>
            <a:off x="487421" y="833269"/>
            <a:ext cx="3808379" cy="186776"/>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9" name="Abgerundete rechteckige Legende 8">
            <a:extLst>
              <a:ext uri="{FF2B5EF4-FFF2-40B4-BE49-F238E27FC236}">
                <a16:creationId xmlns:a16="http://schemas.microsoft.com/office/drawing/2014/main" id="{B2E11EEB-5C1A-B9A7-D1E9-FB6D9C39E730}"/>
              </a:ext>
            </a:extLst>
          </p:cNvPr>
          <p:cNvSpPr/>
          <p:nvPr/>
        </p:nvSpPr>
        <p:spPr>
          <a:xfrm>
            <a:off x="150591" y="4263802"/>
            <a:ext cx="2516427" cy="547540"/>
          </a:xfrm>
          <a:prstGeom prst="wedgeRoundRectCallout">
            <a:avLst>
              <a:gd name="adj1" fmla="val -17809"/>
              <a:gd name="adj2" fmla="val -142842"/>
              <a:gd name="adj3" fmla="val 16667"/>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600" i="1" dirty="0">
                <a:solidFill>
                  <a:schemeClr val="dk1"/>
                </a:solidFill>
              </a:rPr>
              <a:t>„außerdem habe ich…“</a:t>
            </a:r>
          </a:p>
        </p:txBody>
      </p:sp>
      <p:sp>
        <p:nvSpPr>
          <p:cNvPr id="7" name="Abgerundete rechteckige Legende 6">
            <a:extLst>
              <a:ext uri="{FF2B5EF4-FFF2-40B4-BE49-F238E27FC236}">
                <a16:creationId xmlns:a16="http://schemas.microsoft.com/office/drawing/2014/main" id="{873728D1-A6C2-622A-3361-F3F6E401C97F}"/>
              </a:ext>
            </a:extLst>
          </p:cNvPr>
          <p:cNvSpPr/>
          <p:nvPr/>
        </p:nvSpPr>
        <p:spPr>
          <a:xfrm>
            <a:off x="135487" y="1920314"/>
            <a:ext cx="2736304" cy="767033"/>
          </a:xfrm>
          <a:prstGeom prst="wedgeRoundRectCallout">
            <a:avLst>
              <a:gd name="adj1" fmla="val -19452"/>
              <a:gd name="adj2" fmla="val 87824"/>
              <a:gd name="adj3" fmla="val 16667"/>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600" i="1" dirty="0">
                <a:solidFill>
                  <a:schemeClr val="dk1"/>
                </a:solidFill>
              </a:rPr>
              <a:t>„Nach dem Besuch der Fortbildung kann ich mir als Lehrkraft…“</a:t>
            </a:r>
          </a:p>
        </p:txBody>
      </p:sp>
      <p:sp>
        <p:nvSpPr>
          <p:cNvPr id="14" name="Rechteck: abgerundete Ecken 20">
            <a:extLst>
              <a:ext uri="{FF2B5EF4-FFF2-40B4-BE49-F238E27FC236}">
                <a16:creationId xmlns:a16="http://schemas.microsoft.com/office/drawing/2014/main" id="{02CBB116-D8A9-7793-9201-F1E2A39CE03F}"/>
              </a:ext>
            </a:extLst>
          </p:cNvPr>
          <p:cNvSpPr/>
          <p:nvPr/>
        </p:nvSpPr>
        <p:spPr>
          <a:xfrm>
            <a:off x="3791744" y="1988840"/>
            <a:ext cx="8201914" cy="645870"/>
          </a:xfrm>
          <a:prstGeom prst="roundRect">
            <a:avLst/>
          </a:prstGeom>
          <a:solidFill>
            <a:schemeClr val="bg1">
              <a:alpha val="50000"/>
            </a:schemeClr>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de-DE" dirty="0">
                <a:solidFill>
                  <a:schemeClr val="dk1"/>
                </a:solidFill>
              </a:rPr>
              <a:t>… eine </a:t>
            </a:r>
            <a:r>
              <a:rPr lang="de-DE" b="1" dirty="0">
                <a:solidFill>
                  <a:schemeClr val="dk1"/>
                </a:solidFill>
              </a:rPr>
              <a:t>kritisch-reflexiven Haltung </a:t>
            </a:r>
            <a:r>
              <a:rPr lang="de-DE" dirty="0">
                <a:solidFill>
                  <a:schemeClr val="dk1"/>
                </a:solidFill>
              </a:rPr>
              <a:t>gegenüber digital dargestellter Körperbilder aneignen</a:t>
            </a:r>
          </a:p>
        </p:txBody>
      </p:sp>
      <p:sp>
        <p:nvSpPr>
          <p:cNvPr id="13" name="Rechteck: abgerundete Ecken 20">
            <a:extLst>
              <a:ext uri="{FF2B5EF4-FFF2-40B4-BE49-F238E27FC236}">
                <a16:creationId xmlns:a16="http://schemas.microsoft.com/office/drawing/2014/main" id="{EF79B2C4-D4AF-4532-4B1E-5DDDED9044FE}"/>
              </a:ext>
            </a:extLst>
          </p:cNvPr>
          <p:cNvSpPr/>
          <p:nvPr/>
        </p:nvSpPr>
        <p:spPr>
          <a:xfrm>
            <a:off x="3791744" y="2689636"/>
            <a:ext cx="8201914" cy="645870"/>
          </a:xfrm>
          <a:prstGeom prst="roundRect">
            <a:avLst/>
          </a:prstGeom>
          <a:solidFill>
            <a:schemeClr val="bg1">
              <a:alpha val="50000"/>
            </a:schemeClr>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dirty="0">
                <a:solidFill>
                  <a:schemeClr val="dk1"/>
                </a:solidFill>
              </a:rPr>
              <a:t>… Plattformen</a:t>
            </a:r>
            <a:r>
              <a:rPr lang="de-DE" b="1" dirty="0">
                <a:solidFill>
                  <a:schemeClr val="dk1"/>
                </a:solidFill>
              </a:rPr>
              <a:t> sozialer Medien wie YouTube zur Vermittlung eines Lerngegenstandes </a:t>
            </a:r>
            <a:r>
              <a:rPr lang="de-DE" dirty="0">
                <a:solidFill>
                  <a:schemeClr val="dk1"/>
                </a:solidFill>
              </a:rPr>
              <a:t>im Sportunterricht zunutze machen</a:t>
            </a:r>
          </a:p>
        </p:txBody>
      </p:sp>
      <p:sp>
        <p:nvSpPr>
          <p:cNvPr id="11" name="Rechteck: abgerundete Ecken 20">
            <a:extLst>
              <a:ext uri="{FF2B5EF4-FFF2-40B4-BE49-F238E27FC236}">
                <a16:creationId xmlns:a16="http://schemas.microsoft.com/office/drawing/2014/main" id="{AF3A1925-02A9-96CC-B4DF-480561D1998F}"/>
              </a:ext>
            </a:extLst>
          </p:cNvPr>
          <p:cNvSpPr/>
          <p:nvPr/>
        </p:nvSpPr>
        <p:spPr>
          <a:xfrm>
            <a:off x="3784749" y="1293815"/>
            <a:ext cx="8201914" cy="640099"/>
          </a:xfrm>
          <a:prstGeom prst="roundRect">
            <a:avLst/>
          </a:prstGeom>
          <a:solidFill>
            <a:schemeClr val="bg1">
              <a:alpha val="50000"/>
            </a:schemeClr>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de-DE" dirty="0">
                <a:solidFill>
                  <a:schemeClr val="dk1"/>
                </a:solidFill>
              </a:rPr>
              <a:t>… die </a:t>
            </a:r>
            <a:r>
              <a:rPr lang="de-DE" b="1" dirty="0">
                <a:solidFill>
                  <a:schemeClr val="dk1"/>
                </a:solidFill>
              </a:rPr>
              <a:t>Wirkung von Social Media (z.B. Instagram) auf das Körperbild </a:t>
            </a:r>
            <a:r>
              <a:rPr lang="de-DE" dirty="0">
                <a:solidFill>
                  <a:schemeClr val="dk1"/>
                </a:solidFill>
              </a:rPr>
              <a:t>des sich bewegenden Menschen bewusst machen und analysieren</a:t>
            </a:r>
          </a:p>
        </p:txBody>
      </p:sp>
      <p:sp>
        <p:nvSpPr>
          <p:cNvPr id="4" name="Titel 3">
            <a:extLst>
              <a:ext uri="{FF2B5EF4-FFF2-40B4-BE49-F238E27FC236}">
                <a16:creationId xmlns:a16="http://schemas.microsoft.com/office/drawing/2014/main" id="{5512F0A6-32A9-6B48-09E4-9BA74E1D8337}"/>
              </a:ext>
            </a:extLst>
          </p:cNvPr>
          <p:cNvSpPr>
            <a:spLocks noGrp="1"/>
          </p:cNvSpPr>
          <p:nvPr>
            <p:ph type="title"/>
          </p:nvPr>
        </p:nvSpPr>
        <p:spPr/>
        <p:txBody>
          <a:bodyPr/>
          <a:lstStyle/>
          <a:p>
            <a:r>
              <a:rPr lang="de-DE" dirty="0"/>
              <a:t>Lernziele der Fortbildung</a:t>
            </a:r>
          </a:p>
        </p:txBody>
      </p:sp>
      <p:pic>
        <p:nvPicPr>
          <p:cNvPr id="8" name="Grafik 7">
            <a:extLst>
              <a:ext uri="{FF2B5EF4-FFF2-40B4-BE49-F238E27FC236}">
                <a16:creationId xmlns:a16="http://schemas.microsoft.com/office/drawing/2014/main" id="{CD59F3B2-9D45-918B-C8FB-C3C0CCD563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9342" y="2886840"/>
            <a:ext cx="891655" cy="891655"/>
          </a:xfrm>
          <a:prstGeom prst="rect">
            <a:avLst/>
          </a:prstGeom>
        </p:spPr>
      </p:pic>
      <p:sp>
        <p:nvSpPr>
          <p:cNvPr id="5" name="Rechteck: abgerundete Ecken 20">
            <a:extLst>
              <a:ext uri="{FF2B5EF4-FFF2-40B4-BE49-F238E27FC236}">
                <a16:creationId xmlns:a16="http://schemas.microsoft.com/office/drawing/2014/main" id="{59D69514-56AF-FAD8-0134-A98A7EA8BFD4}"/>
              </a:ext>
            </a:extLst>
          </p:cNvPr>
          <p:cNvSpPr/>
          <p:nvPr/>
        </p:nvSpPr>
        <p:spPr>
          <a:xfrm>
            <a:off x="3791744" y="3702685"/>
            <a:ext cx="8201914" cy="834887"/>
          </a:xfrm>
          <a:prstGeom prst="roundRect">
            <a:avLst/>
          </a:prstGeom>
          <a:solidFill>
            <a:schemeClr val="bg1">
              <a:alpha val="50000"/>
            </a:schemeClr>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dirty="0">
                <a:solidFill>
                  <a:schemeClr val="dk1"/>
                </a:solidFill>
              </a:rPr>
              <a:t>… ein </a:t>
            </a:r>
            <a:r>
              <a:rPr lang="de-DE" b="1" dirty="0">
                <a:solidFill>
                  <a:schemeClr val="dk1"/>
                </a:solidFill>
              </a:rPr>
              <a:t>konkretes Unterrichtskonzept </a:t>
            </a:r>
            <a:r>
              <a:rPr lang="de-DE" dirty="0">
                <a:solidFill>
                  <a:schemeClr val="dk1"/>
                </a:solidFill>
              </a:rPr>
              <a:t>diskutiert und an der Hand, welches mit wenig Aufwand direkt im eigenen Sportunterricht eingesetzt werden kann</a:t>
            </a:r>
          </a:p>
        </p:txBody>
      </p:sp>
      <p:sp>
        <p:nvSpPr>
          <p:cNvPr id="6" name="Rechteck: abgerundete Ecken 20">
            <a:extLst>
              <a:ext uri="{FF2B5EF4-FFF2-40B4-BE49-F238E27FC236}">
                <a16:creationId xmlns:a16="http://schemas.microsoft.com/office/drawing/2014/main" id="{17B1D9EE-359F-D60F-DF68-681DBC9780B0}"/>
              </a:ext>
            </a:extLst>
          </p:cNvPr>
          <p:cNvSpPr/>
          <p:nvPr/>
        </p:nvSpPr>
        <p:spPr>
          <a:xfrm>
            <a:off x="3791744" y="4601152"/>
            <a:ext cx="8201914" cy="645870"/>
          </a:xfrm>
          <a:prstGeom prst="roundRect">
            <a:avLst/>
          </a:prstGeom>
          <a:solidFill>
            <a:schemeClr val="bg1">
              <a:alpha val="50000"/>
            </a:schemeClr>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dirty="0">
                <a:solidFill>
                  <a:schemeClr val="dk1"/>
                </a:solidFill>
              </a:rPr>
              <a:t>… Ideen, wie sich die Themen im Rahmen von </a:t>
            </a:r>
            <a:r>
              <a:rPr lang="de-DE" b="1" dirty="0">
                <a:solidFill>
                  <a:schemeClr val="dk1"/>
                </a:solidFill>
              </a:rPr>
              <a:t>Projekttagen</a:t>
            </a:r>
            <a:r>
              <a:rPr lang="de-DE" dirty="0">
                <a:solidFill>
                  <a:schemeClr val="dk1"/>
                </a:solidFill>
              </a:rPr>
              <a:t> mit Schüler:innen thematisieren lassen</a:t>
            </a:r>
          </a:p>
        </p:txBody>
      </p:sp>
      <p:sp>
        <p:nvSpPr>
          <p:cNvPr id="17" name="Abgerundete rechteckige Legende 16">
            <a:extLst>
              <a:ext uri="{FF2B5EF4-FFF2-40B4-BE49-F238E27FC236}">
                <a16:creationId xmlns:a16="http://schemas.microsoft.com/office/drawing/2014/main" id="{3E8FCFE2-A621-7813-BC85-B8C784CF08E9}"/>
              </a:ext>
            </a:extLst>
          </p:cNvPr>
          <p:cNvSpPr/>
          <p:nvPr/>
        </p:nvSpPr>
        <p:spPr>
          <a:xfrm>
            <a:off x="569342" y="5645130"/>
            <a:ext cx="11417321" cy="547540"/>
          </a:xfrm>
          <a:prstGeom prst="wedgeRoundRectCallout">
            <a:avLst>
              <a:gd name="adj1" fmla="val -43142"/>
              <a:gd name="adj2" fmla="val -186726"/>
              <a:gd name="adj3" fmla="val 16667"/>
            </a:avLst>
          </a:prstGeom>
          <a:solidFill>
            <a:srgbClr val="FF98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i="1" dirty="0">
                <a:solidFill>
                  <a:schemeClr val="dk1"/>
                </a:solidFill>
              </a:rPr>
              <a:t>„Ich habe also meine </a:t>
            </a:r>
            <a:r>
              <a:rPr lang="de-DE" sz="1600" b="1" i="1" dirty="0">
                <a:solidFill>
                  <a:schemeClr val="dk1"/>
                </a:solidFill>
              </a:rPr>
              <a:t>digitale personale Kompetenz gestärkt </a:t>
            </a:r>
            <a:r>
              <a:rPr lang="de-DE" sz="1600" i="1" dirty="0">
                <a:solidFill>
                  <a:schemeClr val="dk1"/>
                </a:solidFill>
              </a:rPr>
              <a:t>mit besonderem Fokus auf die kritische Reflexion digitaler Medien“ </a:t>
            </a:r>
          </a:p>
        </p:txBody>
      </p:sp>
      <p:cxnSp>
        <p:nvCxnSpPr>
          <p:cNvPr id="19" name="Gerade Verbindung mit Pfeil 18">
            <a:extLst>
              <a:ext uri="{FF2B5EF4-FFF2-40B4-BE49-F238E27FC236}">
                <a16:creationId xmlns:a16="http://schemas.microsoft.com/office/drawing/2014/main" id="{D6AE7454-E290-97AB-9C63-5B023DA57488}"/>
              </a:ext>
            </a:extLst>
          </p:cNvPr>
          <p:cNvCxnSpPr>
            <a:stCxn id="7" idx="3"/>
            <a:endCxn id="11" idx="1"/>
          </p:cNvCxnSpPr>
          <p:nvPr/>
        </p:nvCxnSpPr>
        <p:spPr>
          <a:xfrm flipV="1">
            <a:off x="2871791" y="1613865"/>
            <a:ext cx="912958" cy="68996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Gerade Verbindung mit Pfeil 19">
            <a:extLst>
              <a:ext uri="{FF2B5EF4-FFF2-40B4-BE49-F238E27FC236}">
                <a16:creationId xmlns:a16="http://schemas.microsoft.com/office/drawing/2014/main" id="{5A9E1B26-5AEC-B3FB-B7CA-DD627DEE8112}"/>
              </a:ext>
            </a:extLst>
          </p:cNvPr>
          <p:cNvCxnSpPr>
            <a:cxnSpLocks/>
            <a:stCxn id="7" idx="3"/>
            <a:endCxn id="14" idx="1"/>
          </p:cNvCxnSpPr>
          <p:nvPr/>
        </p:nvCxnSpPr>
        <p:spPr>
          <a:xfrm>
            <a:off x="2871791" y="2303831"/>
            <a:ext cx="919953" cy="794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Gerade Verbindung mit Pfeil 22">
            <a:extLst>
              <a:ext uri="{FF2B5EF4-FFF2-40B4-BE49-F238E27FC236}">
                <a16:creationId xmlns:a16="http://schemas.microsoft.com/office/drawing/2014/main" id="{3E223AB1-C517-9ACB-A552-00F86D247769}"/>
              </a:ext>
            </a:extLst>
          </p:cNvPr>
          <p:cNvCxnSpPr>
            <a:cxnSpLocks/>
            <a:stCxn id="7" idx="3"/>
            <a:endCxn id="13" idx="1"/>
          </p:cNvCxnSpPr>
          <p:nvPr/>
        </p:nvCxnSpPr>
        <p:spPr>
          <a:xfrm>
            <a:off x="2871791" y="2303831"/>
            <a:ext cx="919953" cy="70874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Gerade Verbindung mit Pfeil 25">
            <a:extLst>
              <a:ext uri="{FF2B5EF4-FFF2-40B4-BE49-F238E27FC236}">
                <a16:creationId xmlns:a16="http://schemas.microsoft.com/office/drawing/2014/main" id="{3D0E5720-1095-F555-2FF4-A55A692E1B35}"/>
              </a:ext>
            </a:extLst>
          </p:cNvPr>
          <p:cNvCxnSpPr>
            <a:cxnSpLocks/>
            <a:stCxn id="9" idx="3"/>
            <a:endCxn id="5" idx="1"/>
          </p:cNvCxnSpPr>
          <p:nvPr/>
        </p:nvCxnSpPr>
        <p:spPr>
          <a:xfrm flipV="1">
            <a:off x="2667018" y="4120129"/>
            <a:ext cx="1124726" cy="41744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1548FD45-2EC1-C7A6-671E-4B380E0F5A8D}"/>
              </a:ext>
            </a:extLst>
          </p:cNvPr>
          <p:cNvCxnSpPr>
            <a:cxnSpLocks/>
            <a:stCxn id="9" idx="3"/>
            <a:endCxn id="6" idx="1"/>
          </p:cNvCxnSpPr>
          <p:nvPr/>
        </p:nvCxnSpPr>
        <p:spPr>
          <a:xfrm>
            <a:off x="2667018" y="4537572"/>
            <a:ext cx="1124726" cy="38651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42" name="Grafik 41">
            <a:extLst>
              <a:ext uri="{FF2B5EF4-FFF2-40B4-BE49-F238E27FC236}">
                <a16:creationId xmlns:a16="http://schemas.microsoft.com/office/drawing/2014/main" id="{9532E9EE-D91E-94DF-AABF-5D1EC209347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0591" y="5389141"/>
            <a:ext cx="906884" cy="906884"/>
          </a:xfrm>
          <a:prstGeom prst="rect">
            <a:avLst/>
          </a:prstGeom>
        </p:spPr>
      </p:pic>
      <p:sp>
        <p:nvSpPr>
          <p:cNvPr id="3" name="Datumsplatzhalter 3">
            <a:extLst>
              <a:ext uri="{FF2B5EF4-FFF2-40B4-BE49-F238E27FC236}">
                <a16:creationId xmlns:a16="http://schemas.microsoft.com/office/drawing/2014/main" id="{6DF57ABD-56DF-1E7F-0E6E-F10FFFFBC37A}"/>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12" name="Foliennummernplatzhalter 5">
            <a:extLst>
              <a:ext uri="{FF2B5EF4-FFF2-40B4-BE49-F238E27FC236}">
                <a16:creationId xmlns:a16="http://schemas.microsoft.com/office/drawing/2014/main" id="{5A4532A0-B387-6971-1E44-F205498864C1}"/>
              </a:ext>
            </a:extLst>
          </p:cNvPr>
          <p:cNvSpPr>
            <a:spLocks noGrp="1"/>
          </p:cNvSpPr>
          <p:nvPr>
            <p:ph type="sldNum" sz="quarter" idx="16"/>
          </p:nvPr>
        </p:nvSpPr>
        <p:spPr>
          <a:xfrm>
            <a:off x="8897937" y="6497767"/>
            <a:ext cx="2743200" cy="153888"/>
          </a:xfrm>
        </p:spPr>
        <p:txBody>
          <a:bodyPr/>
          <a:lstStyle/>
          <a:p>
            <a:r>
              <a:rPr lang="de-DE"/>
              <a:t>Seite </a:t>
            </a:r>
            <a:fld id="{CE6CAF4D-DD0D-4F34-9F3A-F974D54A280A}" type="slidenum">
              <a:rPr lang="de-DE" smtClean="0"/>
              <a:pPr/>
              <a:t>8</a:t>
            </a:fld>
            <a:endParaRPr lang="de-DE" dirty="0"/>
          </a:p>
        </p:txBody>
      </p:sp>
      <p:sp>
        <p:nvSpPr>
          <p:cNvPr id="15" name="Fußzeilenplatzhalter 4">
            <a:extLst>
              <a:ext uri="{FF2B5EF4-FFF2-40B4-BE49-F238E27FC236}">
                <a16:creationId xmlns:a16="http://schemas.microsoft.com/office/drawing/2014/main" id="{57E55900-687D-0E3F-EEF9-F00361ECC63A}"/>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17196896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C1CB4E-F980-31C5-562F-A069A78CF651}"/>
            </a:ext>
          </a:extLst>
        </p:cNvPr>
        <p:cNvGrpSpPr/>
        <p:nvPr/>
      </p:nvGrpSpPr>
      <p:grpSpPr>
        <a:xfrm>
          <a:off x="0" y="0"/>
          <a:ext cx="0" cy="0"/>
          <a:chOff x="0" y="0"/>
          <a:chExt cx="0" cy="0"/>
        </a:xfrm>
      </p:grpSpPr>
      <p:sp>
        <p:nvSpPr>
          <p:cNvPr id="9" name="Rechteck 8">
            <a:extLst>
              <a:ext uri="{FF2B5EF4-FFF2-40B4-BE49-F238E27FC236}">
                <a16:creationId xmlns:a16="http://schemas.microsoft.com/office/drawing/2014/main" id="{F2540871-9526-3A56-5953-B41E643D9480}"/>
              </a:ext>
            </a:extLst>
          </p:cNvPr>
          <p:cNvSpPr/>
          <p:nvPr/>
        </p:nvSpPr>
        <p:spPr>
          <a:xfrm>
            <a:off x="440611" y="1066417"/>
            <a:ext cx="1766957" cy="254048"/>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Rechteck 1">
            <a:extLst>
              <a:ext uri="{FF2B5EF4-FFF2-40B4-BE49-F238E27FC236}">
                <a16:creationId xmlns:a16="http://schemas.microsoft.com/office/drawing/2014/main" id="{8BF6D8D2-78D4-C716-6D16-C05358FC24CA}"/>
              </a:ext>
            </a:extLst>
          </p:cNvPr>
          <p:cNvSpPr/>
          <p:nvPr/>
        </p:nvSpPr>
        <p:spPr>
          <a:xfrm>
            <a:off x="440611" y="662617"/>
            <a:ext cx="8457326" cy="254049"/>
          </a:xfrm>
          <a:prstGeom prst="rect">
            <a:avLst/>
          </a:prstGeom>
          <a:solidFill>
            <a:srgbClr val="CC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4" name="Titel 3">
            <a:extLst>
              <a:ext uri="{FF2B5EF4-FFF2-40B4-BE49-F238E27FC236}">
                <a16:creationId xmlns:a16="http://schemas.microsoft.com/office/drawing/2014/main" id="{EBC20169-2C53-0E37-6090-DEC0D5BF6895}"/>
              </a:ext>
            </a:extLst>
          </p:cNvPr>
          <p:cNvSpPr>
            <a:spLocks noGrp="1"/>
          </p:cNvSpPr>
          <p:nvPr>
            <p:ph type="title"/>
          </p:nvPr>
        </p:nvSpPr>
        <p:spPr>
          <a:xfrm>
            <a:off x="482691" y="487051"/>
            <a:ext cx="8659266" cy="449885"/>
          </a:xfrm>
        </p:spPr>
        <p:txBody>
          <a:bodyPr/>
          <a:lstStyle/>
          <a:p>
            <a:r>
              <a:rPr lang="de-DE" dirty="0"/>
              <a:t>Lehrplan Sport in Sachsen im Spiegel der Digitalisierung - Gymnasium</a:t>
            </a:r>
            <a:br>
              <a:rPr lang="de-DE" dirty="0"/>
            </a:br>
            <a:endParaRPr lang="de-DE" sz="1600" dirty="0"/>
          </a:p>
        </p:txBody>
      </p:sp>
      <p:sp>
        <p:nvSpPr>
          <p:cNvPr id="3" name="Textfeld 2">
            <a:extLst>
              <a:ext uri="{FF2B5EF4-FFF2-40B4-BE49-F238E27FC236}">
                <a16:creationId xmlns:a16="http://schemas.microsoft.com/office/drawing/2014/main" id="{3A0EEAA0-9A4A-E9A9-FBC3-B4860454AD88}"/>
              </a:ext>
            </a:extLst>
          </p:cNvPr>
          <p:cNvSpPr txBox="1"/>
          <p:nvPr/>
        </p:nvSpPr>
        <p:spPr>
          <a:xfrm>
            <a:off x="440611" y="1705964"/>
            <a:ext cx="7701541" cy="4365169"/>
          </a:xfrm>
          <a:prstGeom prst="rect">
            <a:avLst/>
          </a:prstGeom>
          <a:noFill/>
        </p:spPr>
        <p:txBody>
          <a:bodyPr wrap="square" lIns="0" tIns="0" rIns="0" bIns="0" rtlCol="0">
            <a:spAutoFit/>
          </a:bodyPr>
          <a:lstStyle/>
          <a:p>
            <a:pPr marL="285750" indent="-285750" algn="just">
              <a:lnSpc>
                <a:spcPct val="113000"/>
              </a:lnSpc>
              <a:buFont typeface="Arial" panose="020B0604020202020204" pitchFamily="34" charset="0"/>
              <a:buChar char="•"/>
            </a:pPr>
            <a:r>
              <a:rPr lang="de-DE" i="1" dirty="0">
                <a:solidFill>
                  <a:schemeClr val="dk1"/>
                </a:solidFill>
              </a:rPr>
              <a:t>(...) </a:t>
            </a:r>
            <a:r>
              <a:rPr lang="de-DE" b="1" i="1" dirty="0">
                <a:solidFill>
                  <a:schemeClr val="dk1"/>
                </a:solidFill>
              </a:rPr>
              <a:t>„Digitale Medien </a:t>
            </a:r>
            <a:r>
              <a:rPr lang="de-DE" i="1" dirty="0">
                <a:solidFill>
                  <a:schemeClr val="dk1"/>
                </a:solidFill>
              </a:rPr>
              <a:t>befähigt die Schüler, diese </a:t>
            </a:r>
            <a:r>
              <a:rPr lang="de-DE" b="1" i="1" dirty="0">
                <a:solidFill>
                  <a:schemeClr val="dk1"/>
                </a:solidFill>
              </a:rPr>
              <a:t>kritisch</a:t>
            </a:r>
            <a:r>
              <a:rPr lang="de-DE" i="1" dirty="0">
                <a:solidFill>
                  <a:schemeClr val="dk1"/>
                </a:solidFill>
              </a:rPr>
              <a:t> für das selbstständige Lernen zu nutzen“</a:t>
            </a:r>
          </a:p>
          <a:p>
            <a:pPr marL="285750" indent="-285750" algn="just">
              <a:lnSpc>
                <a:spcPct val="113000"/>
              </a:lnSpc>
              <a:buFont typeface="Arial" panose="020B0604020202020204" pitchFamily="34" charset="0"/>
              <a:buChar char="•"/>
            </a:pPr>
            <a:r>
              <a:rPr lang="de-DE" i="1" dirty="0">
                <a:solidFill>
                  <a:schemeClr val="dk1"/>
                </a:solidFill>
              </a:rPr>
              <a:t>„Der systematische Einsatz (...) digitalen Medien fördert das </a:t>
            </a:r>
            <a:r>
              <a:rPr lang="de-DE" b="1" i="1" dirty="0">
                <a:solidFill>
                  <a:schemeClr val="dk1"/>
                </a:solidFill>
              </a:rPr>
              <a:t>selbstgesteuerte, problemorientierte und kooperative Lernen</a:t>
            </a:r>
            <a:r>
              <a:rPr lang="de-DE" i="1" dirty="0">
                <a:solidFill>
                  <a:schemeClr val="dk1"/>
                </a:solidFill>
              </a:rPr>
              <a:t>“  (GY-SPO, S. 9)</a:t>
            </a:r>
          </a:p>
          <a:p>
            <a:pPr algn="just">
              <a:lnSpc>
                <a:spcPct val="113000"/>
              </a:lnSpc>
            </a:pPr>
            <a:endParaRPr lang="de-DE" dirty="0">
              <a:solidFill>
                <a:schemeClr val="dk1"/>
              </a:solidFill>
            </a:endParaRPr>
          </a:p>
          <a:p>
            <a:pPr algn="just">
              <a:lnSpc>
                <a:spcPct val="113000"/>
              </a:lnSpc>
            </a:pPr>
            <a:r>
              <a:rPr lang="de-DE" dirty="0">
                <a:solidFill>
                  <a:schemeClr val="dk1"/>
                </a:solidFill>
              </a:rPr>
              <a:t>Lernbereich Fitness (Lernbereich Typ 2)</a:t>
            </a:r>
          </a:p>
          <a:p>
            <a:pPr algn="just">
              <a:lnSpc>
                <a:spcPct val="113000"/>
              </a:lnSpc>
            </a:pPr>
            <a:r>
              <a:rPr lang="de-DE" dirty="0">
                <a:solidFill>
                  <a:schemeClr val="dk1"/>
                </a:solidFill>
              </a:rPr>
              <a:t>„</a:t>
            </a:r>
            <a:r>
              <a:rPr lang="de-DE" i="1" dirty="0">
                <a:solidFill>
                  <a:schemeClr val="dk1"/>
                </a:solidFill>
              </a:rPr>
              <a:t>gesundheitliches Sporttreiben (...) unter Berücksichtigung kritischen Reflektierens digitaler Angebote“ (GY-SPO, S. 45)</a:t>
            </a:r>
          </a:p>
          <a:p>
            <a:pPr algn="just">
              <a:lnSpc>
                <a:spcPct val="113000"/>
              </a:lnSpc>
            </a:pPr>
            <a:endParaRPr lang="de-DE" b="1" i="1" dirty="0">
              <a:solidFill>
                <a:schemeClr val="dk1"/>
              </a:solidFill>
            </a:endParaRPr>
          </a:p>
          <a:p>
            <a:pPr algn="just">
              <a:lnSpc>
                <a:spcPct val="113000"/>
              </a:lnSpc>
            </a:pPr>
            <a:r>
              <a:rPr lang="de-DE" dirty="0">
                <a:solidFill>
                  <a:schemeClr val="dk1"/>
                </a:solidFill>
              </a:rPr>
              <a:t>Medienbildung </a:t>
            </a:r>
          </a:p>
          <a:p>
            <a:pPr algn="just">
              <a:lnSpc>
                <a:spcPct val="113000"/>
              </a:lnSpc>
            </a:pPr>
            <a:r>
              <a:rPr lang="de-DE" i="1" dirty="0">
                <a:solidFill>
                  <a:schemeClr val="dk1"/>
                </a:solidFill>
              </a:rPr>
              <a:t>„(...) erweitern und vertiefen ihre Kenntnisse über Medien, sowie deren Funktions-, Gestaltungs- und Wirkungsweisen. Sie lernen Medien </a:t>
            </a:r>
            <a:r>
              <a:rPr lang="de-DE" b="1" i="1" dirty="0">
                <a:solidFill>
                  <a:schemeClr val="dk1"/>
                </a:solidFill>
              </a:rPr>
              <a:t>selbstständig</a:t>
            </a:r>
            <a:r>
              <a:rPr lang="de-DE" i="1" dirty="0">
                <a:solidFill>
                  <a:schemeClr val="dk1"/>
                </a:solidFill>
              </a:rPr>
              <a:t> für das eigene Lernen zu nutzen und </a:t>
            </a:r>
            <a:r>
              <a:rPr lang="de-DE" b="1" i="1" dirty="0">
                <a:solidFill>
                  <a:schemeClr val="dk1"/>
                </a:solidFill>
              </a:rPr>
              <a:t>mediengeprägte Probleme zu erfassen, zu analysieren und ihre medienkritische Reflexion zu verstärken</a:t>
            </a:r>
            <a:r>
              <a:rPr lang="de-DE" i="1" dirty="0">
                <a:solidFill>
                  <a:schemeClr val="dk1"/>
                </a:solidFill>
              </a:rPr>
              <a:t>“ (GY-SPO, S. 8)</a:t>
            </a:r>
          </a:p>
        </p:txBody>
      </p:sp>
      <p:sp>
        <p:nvSpPr>
          <p:cNvPr id="5" name="Datumsplatzhalter 3">
            <a:extLst>
              <a:ext uri="{FF2B5EF4-FFF2-40B4-BE49-F238E27FC236}">
                <a16:creationId xmlns:a16="http://schemas.microsoft.com/office/drawing/2014/main" id="{0AAEA901-AD29-228A-987E-D8020F6D79A6}"/>
              </a:ext>
            </a:extLst>
          </p:cNvPr>
          <p:cNvSpPr>
            <a:spLocks noGrp="1"/>
          </p:cNvSpPr>
          <p:nvPr>
            <p:ph type="dt" sz="half" idx="14"/>
          </p:nvPr>
        </p:nvSpPr>
        <p:spPr>
          <a:xfrm>
            <a:off x="550863" y="6497767"/>
            <a:ext cx="1152649" cy="153888"/>
          </a:xfrm>
        </p:spPr>
        <p:txBody>
          <a:bodyPr/>
          <a:lstStyle/>
          <a:p>
            <a:fld id="{BE64F6F3-3477-4C89-9056-C92CFB29775B}" type="datetime1">
              <a:rPr lang="de-DE" smtClean="0"/>
              <a:t>23.12.25</a:t>
            </a:fld>
            <a:endParaRPr lang="de-DE" dirty="0"/>
          </a:p>
        </p:txBody>
      </p:sp>
      <p:sp>
        <p:nvSpPr>
          <p:cNvPr id="8" name="Foliennummernplatzhalter 5">
            <a:extLst>
              <a:ext uri="{FF2B5EF4-FFF2-40B4-BE49-F238E27FC236}">
                <a16:creationId xmlns:a16="http://schemas.microsoft.com/office/drawing/2014/main" id="{8C80C50D-FEFD-6052-D2AE-5631C479C788}"/>
              </a:ext>
            </a:extLst>
          </p:cNvPr>
          <p:cNvSpPr>
            <a:spLocks noGrp="1"/>
          </p:cNvSpPr>
          <p:nvPr>
            <p:ph type="sldNum" sz="quarter" idx="16"/>
          </p:nvPr>
        </p:nvSpPr>
        <p:spPr>
          <a:xfrm>
            <a:off x="8897937" y="6497767"/>
            <a:ext cx="2743200" cy="153888"/>
          </a:xfrm>
        </p:spPr>
        <p:txBody>
          <a:bodyPr/>
          <a:lstStyle/>
          <a:p>
            <a:r>
              <a:rPr lang="de-DE" dirty="0"/>
              <a:t>Seite </a:t>
            </a:r>
            <a:fld id="{CE6CAF4D-DD0D-4F34-9F3A-F974D54A280A}" type="slidenum">
              <a:rPr lang="de-DE" smtClean="0"/>
              <a:pPr/>
              <a:t>9</a:t>
            </a:fld>
            <a:endParaRPr lang="de-DE" dirty="0"/>
          </a:p>
        </p:txBody>
      </p:sp>
      <p:pic>
        <p:nvPicPr>
          <p:cNvPr id="10" name="Grafik 9" descr="Ein Bild, das Text, Screenshot, Visitenkarte, Schrift enthält.&#10;&#10;KI-generierte Inhalte können fehlerhaft sein.">
            <a:extLst>
              <a:ext uri="{FF2B5EF4-FFF2-40B4-BE49-F238E27FC236}">
                <a16:creationId xmlns:a16="http://schemas.microsoft.com/office/drawing/2014/main" id="{7480561E-A68C-4E6F-9397-9C190F68D7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8173" y="1320465"/>
            <a:ext cx="3362728" cy="4750668"/>
          </a:xfrm>
          <a:prstGeom prst="rect">
            <a:avLst/>
          </a:prstGeom>
          <a:ln>
            <a:noFill/>
          </a:ln>
          <a:effectLst>
            <a:outerShdw blurRad="292100" dist="139700" dir="2700000" algn="tl" rotWithShape="0">
              <a:srgbClr val="333333">
                <a:alpha val="65000"/>
              </a:srgbClr>
            </a:outerShdw>
          </a:effectLst>
        </p:spPr>
      </p:pic>
      <p:sp>
        <p:nvSpPr>
          <p:cNvPr id="7" name="Fußzeilenplatzhalter 4">
            <a:extLst>
              <a:ext uri="{FF2B5EF4-FFF2-40B4-BE49-F238E27FC236}">
                <a16:creationId xmlns:a16="http://schemas.microsoft.com/office/drawing/2014/main" id="{E7BCB8DE-FAFF-8662-CAF9-518F21109607}"/>
              </a:ext>
            </a:extLst>
          </p:cNvPr>
          <p:cNvSpPr>
            <a:spLocks noGrp="1"/>
          </p:cNvSpPr>
          <p:nvPr>
            <p:ph type="ftr" sz="quarter" idx="15"/>
          </p:nvPr>
        </p:nvSpPr>
        <p:spPr>
          <a:xfrm flipH="1">
            <a:off x="1919599" y="6497767"/>
            <a:ext cx="4176401" cy="153888"/>
          </a:xfrm>
        </p:spPr>
        <p:txBody>
          <a:bodyPr/>
          <a:lstStyle/>
          <a:p>
            <a:r>
              <a:rPr lang="de-DE" dirty="0"/>
              <a:t>Körperbilder &amp; YouTube im Schulsport</a:t>
            </a:r>
          </a:p>
        </p:txBody>
      </p:sp>
    </p:spTree>
    <p:extLst>
      <p:ext uri="{BB962C8B-B14F-4D97-AF65-F5344CB8AC3E}">
        <p14:creationId xmlns:p14="http://schemas.microsoft.com/office/powerpoint/2010/main" val="1566415818"/>
      </p:ext>
    </p:extLst>
  </p:cSld>
  <p:clrMapOvr>
    <a:masterClrMapping/>
  </p:clrMapOvr>
</p:sld>
</file>

<file path=ppt/theme/theme1.xml><?xml version="1.0" encoding="utf-8"?>
<a:theme xmlns:a="http://schemas.openxmlformats.org/drawingml/2006/main" name="Kompetenzverbund_Digital">
  <a:themeElements>
    <a:clrScheme name="Lernen Digital Kunst_Sport">
      <a:dk1>
        <a:sysClr val="windowText" lastClr="000000"/>
      </a:dk1>
      <a:lt1>
        <a:sysClr val="window" lastClr="FFFFFF"/>
      </a:lt1>
      <a:dk2>
        <a:srgbClr val="44546A"/>
      </a:dk2>
      <a:lt2>
        <a:srgbClr val="E8EBF0"/>
      </a:lt2>
      <a:accent1>
        <a:srgbClr val="FF98FF"/>
      </a:accent1>
      <a:accent2>
        <a:srgbClr val="FF3859"/>
      </a:accent2>
      <a:accent3>
        <a:srgbClr val="B4E0E8"/>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lnSpc>
            <a:spcPct val="113000"/>
          </a:lnSpc>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lnSpc>
            <a:spcPct val="113000"/>
          </a:lnSpc>
          <a:defRPr dirty="0" err="1" smtClean="0"/>
        </a:defPPr>
      </a:lstStyle>
    </a:txDef>
  </a:objectDefaults>
  <a:extraClrSchemeLst/>
  <a:extLst>
    <a:ext uri="{05A4C25C-085E-4340-85A3-A5531E510DB2}">
      <thm15:themeFamily xmlns:thm15="http://schemas.microsoft.com/office/thememl/2012/main" name="ppt-Master_Kompetenzverbund_Lernen_Digital_Kunst_Sport.potx" id="{6AF87EBA-123D-45D5-B499-BDC23CE597CE}" vid="{E9B53605-3685-41E7-B1A5-62E0506EE010}"/>
    </a:ext>
  </a:extLst>
</a:theme>
</file>

<file path=ppt/theme/theme2.xml><?xml version="1.0" encoding="utf-8"?>
<a:theme xmlns:a="http://schemas.openxmlformats.org/drawingml/2006/main" name="Office">
  <a:themeElements>
    <a:clrScheme name="Kompetenzverbund">
      <a:dk1>
        <a:sysClr val="windowText" lastClr="000000"/>
      </a:dk1>
      <a:lt1>
        <a:sysClr val="window" lastClr="FFFFFF"/>
      </a:lt1>
      <a:dk2>
        <a:srgbClr val="44546A"/>
      </a:dk2>
      <a:lt2>
        <a:srgbClr val="E8EBF0"/>
      </a:lt2>
      <a:accent1>
        <a:srgbClr val="B4E0E8"/>
      </a:accent1>
      <a:accent2>
        <a:srgbClr val="FF0065"/>
      </a:accent2>
      <a:accent3>
        <a:srgbClr val="FF98FF"/>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Kompetenzverbund">
      <a:dk1>
        <a:sysClr val="windowText" lastClr="000000"/>
      </a:dk1>
      <a:lt1>
        <a:sysClr val="window" lastClr="FFFFFF"/>
      </a:lt1>
      <a:dk2>
        <a:srgbClr val="44546A"/>
      </a:dk2>
      <a:lt2>
        <a:srgbClr val="E8EBF0"/>
      </a:lt2>
      <a:accent1>
        <a:srgbClr val="B4E0E8"/>
      </a:accent1>
      <a:accent2>
        <a:srgbClr val="FF0065"/>
      </a:accent2>
      <a:accent3>
        <a:srgbClr val="FF98FF"/>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Kompetenzverbund_Digital</Template>
  <TotalTime>0</TotalTime>
  <Words>9045</Words>
  <Application>Microsoft Macintosh PowerPoint</Application>
  <PresentationFormat>Breitbild</PresentationFormat>
  <Paragraphs>738</Paragraphs>
  <Slides>41</Slides>
  <Notes>33</Notes>
  <HiddenSlides>0</HiddenSlides>
  <MMClips>0</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41</vt:i4>
      </vt:variant>
    </vt:vector>
  </HeadingPairs>
  <TitlesOfParts>
    <vt:vector size="51" baseType="lpstr">
      <vt:lpstr>Arial Unicode MS</vt:lpstr>
      <vt:lpstr>Arial</vt:lpstr>
      <vt:lpstr>Calibri</vt:lpstr>
      <vt:lpstr>Inter Var</vt:lpstr>
      <vt:lpstr>Kantumruy Pro</vt:lpstr>
      <vt:lpstr>Kantumruy Pro Medium</vt:lpstr>
      <vt:lpstr>Roboto</vt:lpstr>
      <vt:lpstr>Symbol</vt:lpstr>
      <vt:lpstr>Wingdings</vt:lpstr>
      <vt:lpstr>Kompetenzverbund_Digital</vt:lpstr>
      <vt:lpstr>Kritische Reflexion &amp; praxisnahe Anwendung Digitale Körperbilder &amp; YouTube im Sportunterricht </vt:lpstr>
      <vt:lpstr>Aufbau der Fortbildung</vt:lpstr>
      <vt:lpstr>PowerPoint-Präsentation</vt:lpstr>
      <vt:lpstr>Worum geht’s?</vt:lpstr>
      <vt:lpstr>Umfrage</vt:lpstr>
      <vt:lpstr>PowerPoint-Präsentation</vt:lpstr>
      <vt:lpstr>PowerPoint-Präsentation</vt:lpstr>
      <vt:lpstr>Lernziele der Fortbildung</vt:lpstr>
      <vt:lpstr>Lehrplan Sport in Sachsen im Spiegel der Digitalisierung - Gymnasium </vt:lpstr>
      <vt:lpstr>Lehrplan Sport in Sachsen im Spiegel der Digitalisierung - Oberschule </vt:lpstr>
      <vt:lpstr>DiKoLiS Digitaler Kompetenzrahmen für die Lehrer:innenbildung in Sachsen</vt:lpstr>
      <vt:lpstr>Die Lebenswelt der Kinder und Jugendlichen ist digital </vt:lpstr>
      <vt:lpstr>Social Media EIN BUNTER BLUMENSTRAUß</vt:lpstr>
      <vt:lpstr>Körperideale in Social Media BELIEBTE FITNESS-INFLUENCERINNEN UND INCLUENCER  </vt:lpstr>
      <vt:lpstr>PowerPoint-Präsentation</vt:lpstr>
      <vt:lpstr>Digitale Textsouveränität &amp; die jugendliche Lebenswelt</vt:lpstr>
      <vt:lpstr>Kritische Analyse von Social-Media-Beiträgen KRITIK- &amp; REFLEXIONSFÄHIGKEITEN FÖRDERN</vt:lpstr>
      <vt:lpstr>Digitale Textsouveränität</vt:lpstr>
      <vt:lpstr>Fitnessvideos als Lerngegenstand im Sportunterricht </vt:lpstr>
      <vt:lpstr>Fitnessvideos als Lerngegenstand im Sportunterricht AUSTAUSCH</vt:lpstr>
      <vt:lpstr>Fitnessvideos als Lerngegenstand im Sportunterricht REFLEXION</vt:lpstr>
      <vt:lpstr>PowerPoint-Präsentation</vt:lpstr>
      <vt:lpstr>Die Lebenswelt der Kinder und Jugendlichen ist digital THEORETISCHE EINORDNUNG</vt:lpstr>
      <vt:lpstr>Theoretische Einordnung DIGITALE REPRÄSENTATION AUF HVSM (highly-visual social media) </vt:lpstr>
      <vt:lpstr>Digitale Repräsentation – Ermächtigung vs. Entmächtigung THEORETISCHE EINORDNUNG </vt:lpstr>
      <vt:lpstr>Körper- und sportbezogene Fake-Phänomene </vt:lpstr>
      <vt:lpstr>PowerPoint-Präsentation</vt:lpstr>
      <vt:lpstr>Unterrichtsentwurf RAHMENBEDINGUNGEN </vt:lpstr>
      <vt:lpstr>Unterrichtsentwurf zu einer Unterrichtsreihe ÜBERGEORDNETE LERNZIELE </vt:lpstr>
      <vt:lpstr>Unterrichtsentwurf zu einer Unterrichtsreihe KONKRETES LERNZIEL (EXEMPLARISCH) </vt:lpstr>
      <vt:lpstr>1. Unterrichtsstunde: Pamela Reif – Tanz &amp; Selbstbild </vt:lpstr>
      <vt:lpstr>2. Unterrichtsstunde: Sascha Huber – Fitness &amp; Leistungsbild </vt:lpstr>
      <vt:lpstr>ALTERNATIVE: Sascha Huber – Fitness &amp; OHNE Leistungsdruck </vt:lpstr>
      <vt:lpstr>3. Unterrichtsstunde: Mady Morrison – Yoga &amp; Achtsamkeit </vt:lpstr>
      <vt:lpstr>Unterrichtsentwurf  </vt:lpstr>
      <vt:lpstr>1. Unterrichtsstunde: 45 Minuten – Körperwahrnehmung  </vt:lpstr>
      <vt:lpstr>1. Unterrichtsstunde: 90 Minuten – Körperwahrnehmung  </vt:lpstr>
      <vt:lpstr>Abschluss &amp; Evaluation</vt:lpstr>
      <vt:lpstr>Sie als Sportlehrer und Sportlehrerin</vt:lpstr>
      <vt:lpstr>Basisliteratur</vt:lpstr>
      <vt:lpstr>Basisliteratur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H1 Lorem ipsum dolor sit amet cons adipiscing elit</dc:title>
  <dc:creator>Philip Seufert</dc:creator>
  <cp:lastModifiedBy>Fides Berkel</cp:lastModifiedBy>
  <cp:revision>157</cp:revision>
  <dcterms:created xsi:type="dcterms:W3CDTF">2023-12-15T13:22:00Z</dcterms:created>
  <dcterms:modified xsi:type="dcterms:W3CDTF">2025-12-23T06:46:36Z</dcterms:modified>
</cp:coreProperties>
</file>